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2"/>
  </p:notesMasterIdLst>
  <p:sldIdLst>
    <p:sldId id="256" r:id="rId2"/>
    <p:sldId id="273" r:id="rId3"/>
    <p:sldId id="257" r:id="rId4"/>
    <p:sldId id="274" r:id="rId5"/>
    <p:sldId id="258" r:id="rId6"/>
    <p:sldId id="259" r:id="rId7"/>
    <p:sldId id="275" r:id="rId8"/>
    <p:sldId id="260" r:id="rId9"/>
    <p:sldId id="276" r:id="rId10"/>
    <p:sldId id="261" r:id="rId11"/>
    <p:sldId id="262" r:id="rId12"/>
    <p:sldId id="263" r:id="rId13"/>
    <p:sldId id="264" r:id="rId14"/>
    <p:sldId id="277" r:id="rId15"/>
    <p:sldId id="265" r:id="rId16"/>
    <p:sldId id="278" r:id="rId17"/>
    <p:sldId id="270" r:id="rId18"/>
    <p:sldId id="271" r:id="rId19"/>
    <p:sldId id="266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0B3"/>
    <a:srgbClr val="56C709"/>
    <a:srgbClr val="ECFC1C"/>
    <a:srgbClr val="00FF00"/>
    <a:srgbClr val="0000FF"/>
    <a:srgbClr val="006600"/>
    <a:srgbClr val="ACB903"/>
    <a:srgbClr val="A7C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1" autoAdjust="0"/>
    <p:restoredTop sz="89420" autoAdjust="0"/>
  </p:normalViewPr>
  <p:slideViewPr>
    <p:cSldViewPr>
      <p:cViewPr varScale="1">
        <p:scale>
          <a:sx n="81" d="100"/>
          <a:sy n="81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C9662-2DA9-4C16-8753-3823194A3E61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03254-ADC8-4D5B-ACB4-261302EDF4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3254-ADC8-4D5B-ACB4-261302EDF4E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3254-ADC8-4D5B-ACB4-261302EDF4E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6D0D6D-C513-40C3-8CF7-CC6FCB7F132C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37AAD7-20C3-4158-9A47-2FC2BE054A0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714356"/>
            <a:ext cx="6858048" cy="1569660"/>
          </a:xfrm>
          <a:prstGeom prst="rect">
            <a:avLst/>
          </a:prstGeom>
          <a:effectLst>
            <a:outerShdw blurRad="88900" dir="7500000" sx="1000" sy="1000" algn="ctr" rotWithShape="0">
              <a:srgbClr val="0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9600" b="1" cap="all" dirty="0" smtClean="0">
                <a:ln w="9000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Алгебра</a:t>
            </a:r>
            <a:endParaRPr lang="ru-RU" sz="9600" b="1" cap="all" dirty="0">
              <a:ln w="9000" cmpd="sng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rgbClr val="10CF9B">
                      <a:shade val="20000"/>
                      <a:satMod val="245000"/>
                    </a:srgbClr>
                  </a:gs>
                  <a:gs pos="43000">
                    <a:srgbClr val="10CF9B">
                      <a:satMod val="255000"/>
                    </a:srgbClr>
                  </a:gs>
                  <a:gs pos="48000">
                    <a:srgbClr val="10CF9B">
                      <a:shade val="85000"/>
                      <a:satMod val="255000"/>
                    </a:srgbClr>
                  </a:gs>
                  <a:gs pos="100000">
                    <a:srgbClr val="10CF9B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500306"/>
            <a:ext cx="6000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</a:t>
            </a:r>
            <a:r>
              <a:rPr lang="ru-RU" sz="4000" dirty="0" smtClean="0">
                <a:solidFill>
                  <a:srgbClr val="FFFF00"/>
                </a:solidFill>
              </a:rPr>
              <a:t>ОДНОЧЛЕНИ </a:t>
            </a:r>
          </a:p>
          <a:p>
            <a:r>
              <a:rPr lang="uk-UA" sz="4000" dirty="0" smtClean="0">
                <a:solidFill>
                  <a:srgbClr val="FFFF00"/>
                </a:solidFill>
              </a:rPr>
              <a:t>             7  клас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715008" y="4000504"/>
            <a:ext cx="2857488" cy="2428884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</a:rPr>
              <a:t>Корніяшик</a:t>
            </a:r>
            <a:r>
              <a:rPr lang="ru-RU" sz="2000" dirty="0" smtClean="0">
                <a:solidFill>
                  <a:srgbClr val="7030A0"/>
                </a:solidFill>
              </a:rPr>
              <a:t> Л.І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</a:rPr>
              <a:t>вчитель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</a:rPr>
              <a:t>математики</a:t>
            </a:r>
          </a:p>
          <a:p>
            <a:pPr algn="ctr"/>
            <a:r>
              <a:rPr lang="uk-UA" sz="2000" dirty="0" err="1" smtClean="0">
                <a:solidFill>
                  <a:srgbClr val="7030A0"/>
                </a:solidFill>
              </a:rPr>
              <a:t>Широківської</a:t>
            </a:r>
            <a:r>
              <a:rPr lang="uk-UA" sz="20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</a:rPr>
              <a:t>СЗШ №2</a:t>
            </a:r>
          </a:p>
          <a:p>
            <a:pPr algn="ctr"/>
            <a:endParaRPr lang="uk-UA" sz="2000" dirty="0" smtClean="0">
              <a:solidFill>
                <a:srgbClr val="7030A0"/>
              </a:solidFill>
            </a:endParaRPr>
          </a:p>
          <a:p>
            <a:pPr algn="ctr"/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10" name="Рисунок 9" descr="495335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571876"/>
            <a:ext cx="2357454" cy="257176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1932" y="357166"/>
            <a:ext cx="12144460" cy="6500834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Щоб перемножити одночлени, числові  </a:t>
            </a:r>
            <a:br>
              <a:rPr lang="uk-UA" sz="4000" dirty="0" smtClean="0">
                <a:solidFill>
                  <a:srgbClr val="FF0000"/>
                </a:solidFill>
              </a:rPr>
            </a:br>
            <a:r>
              <a:rPr lang="uk-UA" sz="4000" dirty="0" smtClean="0">
                <a:solidFill>
                  <a:srgbClr val="FF0000"/>
                </a:solidFill>
              </a:rPr>
              <a:t>множники </a:t>
            </a:r>
            <a:r>
              <a:rPr lang="uk-UA" sz="4000" dirty="0" err="1" smtClean="0">
                <a:solidFill>
                  <a:srgbClr val="FF0000"/>
                </a:solidFill>
              </a:rPr>
              <a:t>перемножають</a:t>
            </a:r>
            <a:r>
              <a:rPr lang="uk-UA" sz="4000" dirty="0" smtClean="0">
                <a:solidFill>
                  <a:srgbClr val="FF0000"/>
                </a:solidFill>
              </a:rPr>
              <a:t>, а до буквених</a:t>
            </a:r>
            <a:br>
              <a:rPr lang="uk-UA" sz="4000" dirty="0" smtClean="0">
                <a:solidFill>
                  <a:srgbClr val="FF0000"/>
                </a:solidFill>
              </a:rPr>
            </a:br>
            <a:r>
              <a:rPr lang="uk-UA" sz="4000" dirty="0" smtClean="0">
                <a:solidFill>
                  <a:srgbClr val="FF0000"/>
                </a:solidFill>
              </a:rPr>
              <a:t>застосовують правило множення степенів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>
                <a:solidFill>
                  <a:srgbClr val="FF0000"/>
                </a:solidFill>
              </a:rPr>
              <a:t>з однаковими основами.</a:t>
            </a: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i="1" dirty="0" smtClean="0">
                <a:solidFill>
                  <a:srgbClr val="FFC000"/>
                </a:solidFill>
              </a:rPr>
              <a:t>Наприклад: </a:t>
            </a: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5ав²·(-0,3а²в³)=5·(-0,3)</a:t>
            </a:r>
            <a:r>
              <a:rPr lang="uk-UA" sz="4000" dirty="0" err="1" smtClean="0">
                <a:solidFill>
                  <a:srgbClr val="FFC000"/>
                </a:solidFill>
              </a:rPr>
              <a:t>аа²в²в³=</a:t>
            </a: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=-1,5а³в⁵ </a:t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/>
            </a:r>
            <a:br>
              <a:rPr lang="uk-UA" sz="4000" dirty="0" smtClean="0">
                <a:solidFill>
                  <a:srgbClr val="FFC000"/>
                </a:solidFill>
              </a:rPr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 </a:t>
            </a:r>
            <a:br>
              <a:rPr lang="uk-UA" sz="4000" dirty="0" smtClean="0"/>
            </a:br>
            <a:r>
              <a:rPr lang="uk-UA" sz="3600" dirty="0" smtClean="0"/>
              <a:t>  </a:t>
            </a:r>
            <a:endParaRPr lang="ru-RU" sz="3600" dirty="0"/>
          </a:p>
        </p:txBody>
      </p:sp>
      <p:pic>
        <p:nvPicPr>
          <p:cNvPr id="4" name="Рисунок 3" descr="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00570"/>
            <a:ext cx="2357454" cy="199708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05800" cy="4214842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FF0000"/>
                </a:solidFill>
              </a:rPr>
              <a:t>   </a:t>
            </a:r>
            <a:r>
              <a:rPr lang="uk-UA" sz="4400" dirty="0" smtClean="0">
                <a:solidFill>
                  <a:srgbClr val="C010B3"/>
                </a:solidFill>
              </a:rPr>
              <a:t>Суму показників змінних в одночлені називають </a:t>
            </a:r>
            <a:r>
              <a:rPr lang="uk-UA" sz="4400" b="1" i="1" dirty="0" smtClean="0">
                <a:solidFill>
                  <a:srgbClr val="C010B3"/>
                </a:solidFill>
              </a:rPr>
              <a:t>степенем  одночлена.</a:t>
            </a:r>
            <a:r>
              <a:rPr lang="uk-UA" sz="4400" b="1" i="1" dirty="0" smtClean="0">
                <a:solidFill>
                  <a:srgbClr val="FF0000"/>
                </a:solidFill>
              </a:rPr>
              <a:t/>
            </a:r>
            <a:br>
              <a:rPr lang="uk-UA" sz="4400" b="1" i="1" dirty="0" smtClean="0">
                <a:solidFill>
                  <a:srgbClr val="FF0000"/>
                </a:solidFill>
              </a:rPr>
            </a:br>
            <a:r>
              <a:rPr lang="uk-UA" sz="4400" b="1" i="1" dirty="0" smtClean="0">
                <a:solidFill>
                  <a:schemeClr val="accent1"/>
                </a:solidFill>
              </a:rPr>
              <a:t>Наприклад:</a:t>
            </a:r>
            <a:br>
              <a:rPr lang="uk-UA" sz="4400" b="1" i="1" dirty="0" smtClean="0">
                <a:solidFill>
                  <a:schemeClr val="accent1"/>
                </a:solidFill>
              </a:rPr>
            </a:br>
            <a:r>
              <a:rPr lang="uk-UA" sz="4400" b="1" i="1" dirty="0" err="1" smtClean="0">
                <a:solidFill>
                  <a:schemeClr val="accent1"/>
                </a:solidFill>
              </a:rPr>
              <a:t>-а²в³с⁴</a:t>
            </a:r>
            <a:r>
              <a:rPr lang="uk-UA" sz="4400" b="1" i="1" dirty="0" smtClean="0">
                <a:solidFill>
                  <a:schemeClr val="accent1"/>
                </a:solidFill>
              </a:rPr>
              <a:t>    степінь одночлена  9,тому </a:t>
            </a:r>
            <a:br>
              <a:rPr lang="uk-UA" sz="4400" b="1" i="1" dirty="0" smtClean="0">
                <a:solidFill>
                  <a:schemeClr val="accent1"/>
                </a:solidFill>
              </a:rPr>
            </a:br>
            <a:r>
              <a:rPr lang="uk-UA" sz="4400" b="1" i="1" dirty="0" smtClean="0">
                <a:solidFill>
                  <a:schemeClr val="accent1"/>
                </a:solidFill>
              </a:rPr>
              <a:t>                     що       2+3+4=9</a:t>
            </a:r>
            <a:endParaRPr lang="ru-RU" sz="3200" dirty="0">
              <a:solidFill>
                <a:srgbClr val="00B0F0"/>
              </a:solidFill>
            </a:endParaRPr>
          </a:p>
        </p:txBody>
      </p:sp>
      <p:pic>
        <p:nvPicPr>
          <p:cNvPr id="3" name="Рисунок 2" descr="495375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214290"/>
            <a:ext cx="1643074" cy="1714506"/>
          </a:xfrm>
          <a:prstGeom prst="rect">
            <a:avLst/>
          </a:prstGeom>
        </p:spPr>
      </p:pic>
      <p:pic>
        <p:nvPicPr>
          <p:cNvPr id="4" name="Рисунок 3" descr="495357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572008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4510862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   Щоб піднести до степеня одночлен, слід піднести до цього степеня кожний множник одночлена і знайдені степені  перемножити.</a:t>
            </a:r>
            <a:br>
              <a:rPr lang="uk-UA" sz="4400" dirty="0" smtClean="0">
                <a:solidFill>
                  <a:srgbClr val="FFFF00"/>
                </a:solidFill>
              </a:rPr>
            </a:br>
            <a:r>
              <a:rPr lang="uk-UA" sz="4400" dirty="0" smtClean="0">
                <a:solidFill>
                  <a:srgbClr val="FFFF00"/>
                </a:solidFill>
              </a:rPr>
              <a:t>Наприклад:</a:t>
            </a:r>
            <a:br>
              <a:rPr lang="uk-UA" sz="4400" dirty="0" smtClean="0">
                <a:solidFill>
                  <a:srgbClr val="FFFF00"/>
                </a:solidFill>
              </a:rPr>
            </a:br>
            <a:r>
              <a:rPr lang="uk-UA" sz="4400" dirty="0" smtClean="0">
                <a:solidFill>
                  <a:srgbClr val="FFFF00"/>
                </a:solidFill>
              </a:rPr>
              <a:t>(3</a:t>
            </a:r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uk-UA" sz="4400" dirty="0" smtClean="0">
                <a:solidFill>
                  <a:srgbClr val="FFFF00"/>
                </a:solidFill>
              </a:rPr>
              <a:t>у²)⁴=3⁴</a:t>
            </a:r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uk-UA" sz="4400" dirty="0" smtClean="0">
                <a:solidFill>
                  <a:srgbClr val="FFFF00"/>
                </a:solidFill>
              </a:rPr>
              <a:t>⁴(у²)⁴=81</a:t>
            </a:r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uk-UA" sz="4400" dirty="0" smtClean="0">
                <a:solidFill>
                  <a:srgbClr val="FFFF00"/>
                </a:solidFill>
              </a:rPr>
              <a:t>⁴у⁸</a:t>
            </a:r>
            <a:r>
              <a:rPr lang="uk-UA" sz="3200" i="1" dirty="0" smtClean="0">
                <a:solidFill>
                  <a:srgbClr val="ECFC1C"/>
                </a:solidFill>
              </a:rPr>
              <a:t> </a:t>
            </a:r>
            <a:r>
              <a:rPr lang="en-US" sz="3200" i="1" dirty="0" smtClean="0">
                <a:solidFill>
                  <a:srgbClr val="ECFC1C"/>
                </a:solidFill>
              </a:rPr>
              <a:t> </a:t>
            </a:r>
            <a:endParaRPr lang="ru-RU" sz="3200" dirty="0">
              <a:solidFill>
                <a:srgbClr val="ECFC1C"/>
              </a:solidFill>
            </a:endParaRPr>
          </a:p>
        </p:txBody>
      </p:sp>
      <p:pic>
        <p:nvPicPr>
          <p:cNvPr id="3" name="Рисунок 2" descr="52699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4572008"/>
            <a:ext cx="142876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500834"/>
          </a:xfrm>
          <a:scene3d>
            <a:camera prst="orthographicFront"/>
            <a:lightRig rig="freezing" dir="t">
              <a:rot lat="0" lon="0" rev="5640000"/>
            </a:lightRig>
          </a:scene3d>
          <a:sp3d>
            <a:bevelT prst="relaxedInset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uk-UA" sz="4400" dirty="0" smtClean="0">
                <a:solidFill>
                  <a:srgbClr val="ECFC1C"/>
                </a:solidFill>
              </a:rPr>
              <a:t>СПРОБУЙ СВОЇ СИЛИ</a:t>
            </a:r>
            <a:br>
              <a:rPr lang="uk-UA" sz="4400" dirty="0" smtClean="0">
                <a:solidFill>
                  <a:srgbClr val="ECFC1C"/>
                </a:solidFill>
              </a:rPr>
            </a:br>
            <a:r>
              <a:rPr lang="uk-UA" sz="4400" dirty="0" smtClean="0">
                <a:solidFill>
                  <a:srgbClr val="ECFC1C"/>
                </a:solidFill>
              </a:rPr>
              <a:t/>
            </a:r>
            <a:br>
              <a:rPr lang="uk-UA" sz="4400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Перемножте одночлени.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/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1) 2ав·3а²с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2) -а</a:t>
            </a:r>
            <a:r>
              <a:rPr lang="en-US" sz="3200" b="1" i="1" dirty="0" smtClean="0">
                <a:solidFill>
                  <a:srgbClr val="ECFC1C"/>
                </a:solidFill>
              </a:rPr>
              <a:t>m</a:t>
            </a:r>
            <a:r>
              <a:rPr lang="uk-UA" sz="3200" b="1" i="1" dirty="0" smtClean="0">
                <a:solidFill>
                  <a:srgbClr val="ECFC1C"/>
                </a:solidFill>
              </a:rPr>
              <a:t>²·3</a:t>
            </a:r>
            <a:r>
              <a:rPr lang="en-US" sz="3200" b="1" i="1" dirty="0" smtClean="0">
                <a:solidFill>
                  <a:srgbClr val="ECFC1C"/>
                </a:solidFill>
              </a:rPr>
              <a:t>m³p</a:t>
            </a:r>
            <a:br>
              <a:rPr lang="en-US" sz="3200" b="1" i="1" dirty="0" smtClean="0">
                <a:solidFill>
                  <a:srgbClr val="ECFC1C"/>
                </a:solidFill>
              </a:rPr>
            </a:br>
            <a:r>
              <a:rPr lang="en-US" sz="3200" b="1" i="1" dirty="0" smtClean="0">
                <a:solidFill>
                  <a:srgbClr val="ECFC1C"/>
                </a:solidFill>
              </a:rPr>
              <a:t>3) 0</a:t>
            </a:r>
            <a:r>
              <a:rPr lang="uk-UA" sz="3200" b="1" i="1" dirty="0" smtClean="0">
                <a:solidFill>
                  <a:srgbClr val="ECFC1C"/>
                </a:solidFill>
              </a:rPr>
              <a:t>,2ху·(-5ху)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4) </a:t>
            </a:r>
            <a:r>
              <a:rPr lang="uk-UA" sz="3200" b="1" i="1" dirty="0" err="1" smtClean="0">
                <a:solidFill>
                  <a:srgbClr val="ECFC1C"/>
                </a:solidFill>
              </a:rPr>
              <a:t>авс</a:t>
            </a:r>
            <a:r>
              <a:rPr lang="en-US" sz="3200" b="1" i="1" dirty="0" smtClean="0">
                <a:solidFill>
                  <a:srgbClr val="ECFC1C"/>
                </a:solidFill>
              </a:rPr>
              <a:t>d·(-</a:t>
            </a:r>
            <a:r>
              <a:rPr lang="uk-UA" sz="3200" b="1" i="1" dirty="0" err="1" smtClean="0">
                <a:solidFill>
                  <a:srgbClr val="ECFC1C"/>
                </a:solidFill>
              </a:rPr>
              <a:t>ав</a:t>
            </a:r>
            <a:r>
              <a:rPr lang="en-US" sz="3200" b="1" i="1" dirty="0" smtClean="0">
                <a:solidFill>
                  <a:srgbClr val="ECFC1C"/>
                </a:solidFill>
              </a:rPr>
              <a:t>²</a:t>
            </a:r>
            <a:r>
              <a:rPr lang="uk-UA" sz="3200" b="1" i="1" dirty="0" smtClean="0">
                <a:solidFill>
                  <a:srgbClr val="ECFC1C"/>
                </a:solidFill>
              </a:rPr>
              <a:t>с³)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>5) -2а²у⁴·0,7аус</a:t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r>
              <a:rPr lang="uk-UA" sz="3200" b="1" i="1" dirty="0" smtClean="0">
                <a:solidFill>
                  <a:srgbClr val="ECFC1C"/>
                </a:solidFill>
              </a:rPr>
              <a:t/>
            </a:r>
            <a:br>
              <a:rPr lang="uk-UA" sz="3200" b="1" i="1" dirty="0" smtClean="0">
                <a:solidFill>
                  <a:srgbClr val="ECFC1C"/>
                </a:solidFill>
              </a:rPr>
            </a:br>
            <a:endParaRPr lang="ru-RU" sz="3200" dirty="0">
              <a:solidFill>
                <a:srgbClr val="ECFC1C"/>
              </a:solidFill>
            </a:endParaRPr>
          </a:p>
        </p:txBody>
      </p:sp>
      <p:pic>
        <p:nvPicPr>
          <p:cNvPr id="4" name="Рисунок 3" descr="30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797" y="4929198"/>
            <a:ext cx="2643203" cy="155734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704088"/>
            <a:ext cx="6858016" cy="52252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</a:t>
            </a:r>
            <a:r>
              <a:rPr lang="uk-UA" dirty="0" smtClean="0">
                <a:solidFill>
                  <a:srgbClr val="00FF00"/>
                </a:solidFill>
              </a:rPr>
              <a:t>ПЕРЕВІР СЕБЕ !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1) 6а³вс;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2) -3а</a:t>
            </a:r>
            <a:r>
              <a:rPr lang="en-US" dirty="0" err="1" smtClean="0">
                <a:solidFill>
                  <a:srgbClr val="00FF00"/>
                </a:solidFill>
              </a:rPr>
              <a:t>m⁵p</a:t>
            </a:r>
            <a:r>
              <a:rPr lang="uk-UA" dirty="0" smtClean="0">
                <a:solidFill>
                  <a:srgbClr val="00FF00"/>
                </a:solidFill>
              </a:rPr>
              <a:t>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3) </a:t>
            </a:r>
            <a:r>
              <a:rPr lang="uk-UA" dirty="0" err="1" smtClean="0">
                <a:solidFill>
                  <a:srgbClr val="00FF00"/>
                </a:solidFill>
              </a:rPr>
              <a:t>–х²у²</a:t>
            </a:r>
            <a:r>
              <a:rPr lang="uk-UA" dirty="0" smtClean="0">
                <a:solidFill>
                  <a:srgbClr val="00FF00"/>
                </a:solidFill>
              </a:rPr>
              <a:t>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4) </a:t>
            </a:r>
            <a:r>
              <a:rPr lang="uk-UA" dirty="0" err="1" smtClean="0">
                <a:solidFill>
                  <a:srgbClr val="00FF00"/>
                </a:solidFill>
              </a:rPr>
              <a:t>–а²в³с⁴</a:t>
            </a:r>
            <a:r>
              <a:rPr lang="en-US" dirty="0" smtClean="0">
                <a:solidFill>
                  <a:srgbClr val="00FF00"/>
                </a:solidFill>
              </a:rPr>
              <a:t>d</a:t>
            </a:r>
            <a:r>
              <a:rPr lang="uk-UA" dirty="0" smtClean="0">
                <a:solidFill>
                  <a:srgbClr val="00FF00"/>
                </a:solidFill>
              </a:rPr>
              <a:t>;</a:t>
            </a:r>
            <a:br>
              <a:rPr lang="uk-UA" dirty="0" smtClean="0">
                <a:solidFill>
                  <a:srgbClr val="00FF00"/>
                </a:solidFill>
              </a:rPr>
            </a:br>
            <a:r>
              <a:rPr lang="uk-UA" dirty="0" smtClean="0">
                <a:solidFill>
                  <a:srgbClr val="00FF00"/>
                </a:solidFill>
              </a:rPr>
              <a:t>5) -1,4а³у⁵с.</a:t>
            </a:r>
            <a:br>
              <a:rPr lang="uk-UA" dirty="0" smtClean="0">
                <a:solidFill>
                  <a:srgbClr val="00FF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4714908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>    Піднесіть до квадрата і до кубу одночлен: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1) 2ах;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2) -3а²;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3) 5вс²;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4) 0,2х³</a:t>
            </a:r>
            <a:r>
              <a:rPr lang="en-US" sz="3600" dirty="0" smtClean="0">
                <a:solidFill>
                  <a:srgbClr val="FFFF00"/>
                </a:solidFill>
              </a:rPr>
              <a:t>m</a:t>
            </a:r>
            <a:r>
              <a:rPr lang="uk-UA" sz="3600" dirty="0" smtClean="0">
                <a:solidFill>
                  <a:srgbClr val="FFFF00"/>
                </a:solidFill>
              </a:rPr>
              <a:t>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5) -0,5хс²;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6) -4а²х³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200" dirty="0" smtClean="0">
                <a:solidFill>
                  <a:srgbClr val="FFFF00"/>
                </a:solidFill>
              </a:rPr>
              <a:t>                 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11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429000"/>
            <a:ext cx="3000396" cy="250033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501122" cy="7072338"/>
          </a:xfrm>
        </p:spPr>
        <p:txBody>
          <a:bodyPr>
            <a:normAutofit/>
          </a:bodyPr>
          <a:lstStyle/>
          <a:p>
            <a:r>
              <a:rPr lang="uk-UA" sz="4400" dirty="0" smtClean="0">
                <a:solidFill>
                  <a:srgbClr val="00FF00"/>
                </a:solidFill>
              </a:rPr>
              <a:t/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ПЕРЕВІР СЕБЕ !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Квадрат                 Куб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1) 4а²х²                   8а³х³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2) 9а⁴                      27а⁶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3) 25в²с⁴                 125в³с⁶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4) 0,04х⁶</a:t>
            </a:r>
            <a:r>
              <a:rPr lang="en-US" sz="4400" dirty="0" smtClean="0">
                <a:solidFill>
                  <a:srgbClr val="00FF00"/>
                </a:solidFill>
              </a:rPr>
              <a:t>m²             0</a:t>
            </a:r>
            <a:r>
              <a:rPr lang="uk-UA" sz="4400" dirty="0" smtClean="0">
                <a:solidFill>
                  <a:srgbClr val="00FF00"/>
                </a:solidFill>
              </a:rPr>
              <a:t>,</a:t>
            </a:r>
            <a:r>
              <a:rPr lang="en-US" sz="4400" dirty="0" smtClean="0">
                <a:solidFill>
                  <a:srgbClr val="00FF00"/>
                </a:solidFill>
              </a:rPr>
              <a:t>008x⁹m³</a:t>
            </a:r>
            <a:r>
              <a:rPr lang="uk-UA" sz="4400" dirty="0" smtClean="0">
                <a:solidFill>
                  <a:srgbClr val="00FF00"/>
                </a:solidFill>
              </a:rPr>
              <a:t/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5) 0,25х²с⁴               -0,125х³с⁶</a:t>
            </a:r>
            <a:br>
              <a:rPr lang="uk-UA" sz="4400" dirty="0" smtClean="0">
                <a:solidFill>
                  <a:srgbClr val="00FF00"/>
                </a:solidFill>
              </a:rPr>
            </a:br>
            <a:r>
              <a:rPr lang="uk-UA" sz="4400" dirty="0" smtClean="0">
                <a:solidFill>
                  <a:srgbClr val="00FF00"/>
                </a:solidFill>
              </a:rPr>
              <a:t>6) 16а⁴х⁶                  -64а⁶х⁹</a:t>
            </a:r>
            <a:r>
              <a:rPr lang="uk-UA" sz="5300" dirty="0" smtClean="0">
                <a:solidFill>
                  <a:srgbClr val="00FF00"/>
                </a:solidFill>
              </a:rPr>
              <a:t/>
            </a:r>
            <a:br>
              <a:rPr lang="uk-UA" sz="5300" dirty="0" smtClean="0">
                <a:solidFill>
                  <a:srgbClr val="00FF00"/>
                </a:solidFill>
              </a:rPr>
            </a:br>
            <a:endParaRPr lang="ru-RU" sz="53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5143536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i="1" dirty="0" smtClean="0">
                <a:solidFill>
                  <a:srgbClr val="7030A0"/>
                </a:solidFill>
              </a:rPr>
              <a:t>   Спростіть вираз: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1) х⁵·(2ах²)³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2) (2ах²)²·(ах)³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3) (-2х²у³)²·(-5ху²)³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4) 0,5</a:t>
            </a:r>
            <a:r>
              <a:rPr lang="en-US" i="1" dirty="0" err="1" smtClean="0">
                <a:solidFill>
                  <a:srgbClr val="7030A0"/>
                </a:solidFill>
              </a:rPr>
              <a:t>mn</a:t>
            </a:r>
            <a:r>
              <a:rPr lang="en-US" i="1" dirty="0" smtClean="0">
                <a:solidFill>
                  <a:srgbClr val="7030A0"/>
                </a:solidFill>
              </a:rPr>
              <a:t>⁴·(-2m)⁵</a:t>
            </a:r>
            <a:br>
              <a:rPr lang="en-US" i="1" dirty="0" smtClean="0">
                <a:solidFill>
                  <a:srgbClr val="7030A0"/>
                </a:solidFill>
              </a:rPr>
            </a:br>
            <a:r>
              <a:rPr lang="en-US" i="1" dirty="0" smtClean="0">
                <a:solidFill>
                  <a:srgbClr val="7030A0"/>
                </a:solidFill>
              </a:rPr>
              <a:t>5) 3</a:t>
            </a:r>
            <a:r>
              <a:rPr lang="uk-UA" i="1" dirty="0" smtClean="0">
                <a:solidFill>
                  <a:srgbClr val="7030A0"/>
                </a:solidFill>
              </a:rPr>
              <a:t>х²·(-5х³у⁴)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48718" cy="5500726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uk-UA" dirty="0" smtClean="0"/>
              <a:t>    </a:t>
            </a:r>
            <a:r>
              <a:rPr lang="uk-UA" dirty="0" smtClean="0">
                <a:solidFill>
                  <a:srgbClr val="7030A0"/>
                </a:solidFill>
              </a:rPr>
              <a:t>Замініть зірочку одночленом так, щоб утворилась правильна рівність.</a:t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1) 0,6а²в· * =6а²в³;</a:t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2) 5</a:t>
            </a:r>
            <a:r>
              <a:rPr lang="en-US" dirty="0" smtClean="0">
                <a:solidFill>
                  <a:srgbClr val="7030A0"/>
                </a:solidFill>
              </a:rPr>
              <a:t>m²n³· * =-</a:t>
            </a:r>
            <a:r>
              <a:rPr lang="en-US" dirty="0" err="1" smtClean="0">
                <a:solidFill>
                  <a:srgbClr val="7030A0"/>
                </a:solidFill>
              </a:rPr>
              <a:t>m⁵n</a:t>
            </a:r>
            <a:r>
              <a:rPr lang="en-US" dirty="0" smtClean="0">
                <a:solidFill>
                  <a:srgbClr val="7030A0"/>
                </a:solidFill>
              </a:rPr>
              <a:t>⁶</a:t>
            </a: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14345" y="1214422"/>
            <a:ext cx="9358345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uk-UA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Було цікаво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uk-UA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49546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357562"/>
            <a:ext cx="2286016" cy="285751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8007" y="214290"/>
            <a:ext cx="45956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71480"/>
            <a:ext cx="821537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Найпростіші вирази – числа, змінні, їх степені й добутки, називають </a:t>
            </a:r>
            <a:r>
              <a:rPr lang="uk-UA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одночленами</a:t>
            </a:r>
            <a:r>
              <a:rPr lang="uk-UA" sz="48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Наприклад:</a:t>
            </a:r>
          </a:p>
          <a:p>
            <a:pPr algn="ctr"/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5;  2ав; -2ху; -х²;  3а·5с.</a:t>
            </a: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3480" y="642919"/>
            <a:ext cx="563885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</a:t>
            </a:r>
          </a:p>
          <a:p>
            <a:pPr algn="ctr"/>
            <a:r>
              <a:rPr lang="uk-UA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uk-UA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УВАГУ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8007" y="214290"/>
            <a:ext cx="45956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571613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 з даних виразів є одночленами?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78а+в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3х⁵у⁶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6(</a:t>
            </a:r>
            <a:r>
              <a:rPr lang="uk-UA" sz="3600" b="1" i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а²-в²</a:t>
            </a: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-3х³у⁵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8т⁴к³:11а⁵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3600" b="1" i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т⁶т</a:t>
            </a:r>
            <a:r>
              <a:rPr lang="uk-UA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uk-UA" sz="36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5850" y="928671"/>
            <a:ext cx="971556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Перевір  себе  !</a:t>
            </a:r>
          </a:p>
          <a:p>
            <a:pPr algn="ctr"/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 algn="ctr">
              <a:buAutoNum type="arabicParenR"/>
            </a:pPr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14346" y="428604"/>
            <a:ext cx="935834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Якщо одночлен містить тільки один числовий множник, до того ж поставлений на перше місце, і якщо кожна змінна, яка входить в одночлен, зустрічається лише один раз, такий одночлен називається </a:t>
            </a:r>
            <a:r>
              <a:rPr lang="uk-UA" sz="4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одночленом стандартного вигляду.</a:t>
            </a:r>
            <a:endParaRPr lang="uk-UA" sz="4400" b="1" i="1" dirty="0" smtClean="0">
              <a:ln w="1905"/>
              <a:solidFill>
                <a:schemeClr val="tx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6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uk-UA" sz="3600" b="1" i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5929354" cy="6715148"/>
          </a:xfrm>
        </p:spPr>
        <p:txBody>
          <a:bodyPr>
            <a:normAutofit/>
          </a:bodyPr>
          <a:lstStyle/>
          <a:p>
            <a:r>
              <a:rPr lang="uk-UA" sz="4400" i="1" dirty="0" smtClean="0"/>
              <a:t>Чи в стандартному вигляді одночлен ?</a:t>
            </a:r>
            <a:br>
              <a:rPr lang="uk-UA" sz="4400" i="1" dirty="0" smtClean="0"/>
            </a:br>
            <a:r>
              <a:rPr lang="uk-UA" sz="4400" i="1" dirty="0" smtClean="0"/>
              <a:t>1) 2х²·3у;</a:t>
            </a:r>
            <a:br>
              <a:rPr lang="uk-UA" sz="4400" i="1" dirty="0" smtClean="0"/>
            </a:br>
            <a:r>
              <a:rPr lang="uk-UA" sz="4400" i="1" dirty="0" smtClean="0"/>
              <a:t>2) 7а⁴в⁶с³;</a:t>
            </a:r>
            <a:br>
              <a:rPr lang="uk-UA" sz="4400" i="1" dirty="0" smtClean="0"/>
            </a:br>
            <a:r>
              <a:rPr lang="uk-UA" sz="4400" i="1" dirty="0" smtClean="0"/>
              <a:t>3) </a:t>
            </a:r>
            <a:r>
              <a:rPr lang="uk-UA" sz="4400" i="1" dirty="0" err="1" smtClean="0"/>
              <a:t>–хух⁵</a:t>
            </a:r>
            <a:r>
              <a:rPr lang="uk-UA" sz="4400" i="1" dirty="0" smtClean="0"/>
              <a:t>;</a:t>
            </a:r>
            <a:br>
              <a:rPr lang="uk-UA" sz="4400" i="1" dirty="0" smtClean="0"/>
            </a:br>
            <a:r>
              <a:rPr lang="uk-UA" sz="4400" i="1" dirty="0" smtClean="0"/>
              <a:t>4) т12;</a:t>
            </a:r>
            <a:br>
              <a:rPr lang="uk-UA" sz="4400" i="1" dirty="0" smtClean="0"/>
            </a:br>
            <a:r>
              <a:rPr lang="uk-UA" sz="4400" i="1" dirty="0" smtClean="0"/>
              <a:t>5) 45ав;</a:t>
            </a:r>
            <a:br>
              <a:rPr lang="uk-UA" sz="4400" i="1" dirty="0" smtClean="0"/>
            </a:br>
            <a:r>
              <a:rPr lang="uk-UA" sz="4400" i="1" dirty="0" smtClean="0"/>
              <a:t>6) </a:t>
            </a:r>
            <a:r>
              <a:rPr lang="uk-UA" sz="4400" i="1" dirty="0" err="1" smtClean="0"/>
              <a:t>тк⁸т⁹</a:t>
            </a:r>
            <a:r>
              <a:rPr lang="uk-UA" sz="4400" i="1" dirty="0" smtClean="0"/>
              <a:t>;</a:t>
            </a:r>
            <a:br>
              <a:rPr lang="uk-UA" sz="4400" i="1" dirty="0" smtClean="0"/>
            </a:br>
            <a:r>
              <a:rPr lang="uk-UA" sz="4400" i="1" dirty="0" smtClean="0"/>
              <a:t>7) 4а³в².                   </a:t>
            </a:r>
            <a:br>
              <a:rPr lang="uk-UA" sz="4400" i="1" dirty="0" smtClean="0"/>
            </a:br>
            <a:endParaRPr lang="ru-RU" sz="44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85850" y="928671"/>
            <a:ext cx="971556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Перевір  себе  !</a:t>
            </a:r>
          </a:p>
          <a:p>
            <a:pPr algn="ctr"/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</a:t>
            </a:r>
          </a:p>
          <a:p>
            <a:pPr marL="742950" indent="-742950" algn="ctr">
              <a:buAutoNum type="arabicParenR"/>
            </a:pPr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</a:t>
            </a:r>
          </a:p>
          <a:p>
            <a:pPr marL="742950" indent="-742950" algn="ctr">
              <a:buAutoNum type="arabicParenR"/>
            </a:pPr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 algn="ctr">
              <a:buAutoNum type="arabicParenR"/>
            </a:pPr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1932" y="0"/>
            <a:ext cx="11358642" cy="5715016"/>
          </a:xfrm>
        </p:spPr>
        <p:txBody>
          <a:bodyPr>
            <a:normAutofit/>
          </a:bodyPr>
          <a:lstStyle/>
          <a:p>
            <a:r>
              <a:rPr lang="uk-UA" dirty="0" smtClean="0"/>
              <a:t>  </a:t>
            </a:r>
            <a:br>
              <a:rPr lang="uk-UA" dirty="0" smtClean="0"/>
            </a:b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/>
              <a:t>                   </a:t>
            </a:r>
            <a:r>
              <a:rPr lang="uk-UA" dirty="0" smtClean="0">
                <a:solidFill>
                  <a:srgbClr val="56C709"/>
                </a:solidFill>
              </a:rPr>
              <a:t>                     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807249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Числовий множник одночлена, записаного в стандартному вигляді, називають </a:t>
            </a:r>
            <a:r>
              <a:rPr lang="uk-UA" sz="5400" b="1" i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коефіцієнтом</a:t>
            </a:r>
            <a:endParaRPr lang="ru-RU" sz="5400" b="1" i="1" dirty="0" smtClean="0">
              <a:ln>
                <a:prstDash val="solid"/>
              </a:ln>
              <a:solidFill>
                <a:schemeClr val="accent3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uk-UA" sz="5400" b="1" dirty="0" smtClean="0">
                <a:ln>
                  <a:prstDash val="solid"/>
                </a:ln>
                <a:solidFill>
                  <a:schemeClr val="accent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одночлена.</a:t>
            </a:r>
            <a:endParaRPr lang="uk-UA" sz="54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Рисунок 4" descr="495406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572008"/>
            <a:ext cx="1928826" cy="19288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8007" y="214290"/>
            <a:ext cx="45956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71480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Наприклад:</a:t>
            </a: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34с⁸ав⁴</a:t>
            </a: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 – коефіцієнт ;</a:t>
            </a:r>
          </a:p>
          <a:p>
            <a:pPr algn="ctr"/>
            <a:r>
              <a:rPr lang="uk-UA" sz="3600" b="1" i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-х²у⁵</a:t>
            </a:r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 – коефіцієнт ;</a:t>
            </a: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0,5т³к⁵</a:t>
            </a: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0,5 – коефіцієнт.</a:t>
            </a:r>
          </a:p>
          <a:p>
            <a:pPr algn="ctr"/>
            <a:endParaRPr lang="uk-UA" sz="3600" b="1" i="1" dirty="0" smtClean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uk-UA" sz="3600" b="1" i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600" b="1" i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493</TotalTime>
  <Words>260</Words>
  <Application>Microsoft Office PowerPoint</Application>
  <PresentationFormat>Экран (4:3)</PresentationFormat>
  <Paragraphs>80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Чи в стандартному вигляді одночлен ? 1) 2х²·3у; 2) 7а⁴в⁶с³; 3) –хух⁵; 4) т12; 5) 45ав; 6) тк⁸т⁹; 7) 4а³в².                    </vt:lpstr>
      <vt:lpstr>Слайд 7</vt:lpstr>
      <vt:lpstr>                                                </vt:lpstr>
      <vt:lpstr>Слайд 9</vt:lpstr>
      <vt:lpstr>Щоб перемножити одночлени, числові   множники перемножають, а до буквених застосовують правило множення степенів з однаковими основами.  Наприклад:  5ав²·(-0,3а²в³)=5·(-0,3)аа²в²в³= =-1,5а³в⁵        </vt:lpstr>
      <vt:lpstr>   Суму показників змінних в одночлені називають степенем  одночлена. Наприклад: -а²в³с⁴    степінь одночлена  9,тому                       що       2+3+4=9</vt:lpstr>
      <vt:lpstr>   Щоб піднести до степеня одночлен, слід піднести до цього степеня кожний множник одночлена і знайдені степені  перемножити. Наприклад: (3mу²)⁴=3⁴m⁴(у²)⁴=81m⁴у⁸  </vt:lpstr>
      <vt:lpstr>СПРОБУЙ СВОЇ СИЛИ  Перемножте одночлени.  1) 2ав·3а²с 2) -аm²·3m³p 3) 0,2ху·(-5ху) 4) авсd·(-ав²с³) 5) -2а²у⁴·0,7аус  </vt:lpstr>
      <vt:lpstr>   ПЕРЕВІР СЕБЕ ! 1) 6а³вс; 2) -3аm⁵p; 3) –х²у²; 4) –а²в³с⁴d; 5) -1,4а³у⁵с. </vt:lpstr>
      <vt:lpstr>    Піднесіть до квадрата і до кубу одночлен: 1) 2ах; 2) -3а²; 3) 5вс²; 4) 0,2х³m; 5) -0,5хс²; 6) -4а²х³                   </vt:lpstr>
      <vt:lpstr> ПЕРЕВІР СЕБЕ ! Квадрат                 Куб 1) 4а²х²                   8а³х³ 2) 9а⁴                      27а⁶ 3) 25в²с⁴                 125в³с⁶ 4) 0,04х⁶m²             0,008x⁹m³ 5) 0,25х²с⁴               -0,125х³с⁶ 6) 16а⁴х⁶                  -64а⁶х⁹ </vt:lpstr>
      <vt:lpstr>    Спростіть вираз: 1) х⁵·(2ах²)³ 2) (2ах²)²·(ах)³ 3) (-2х²у³)²·(-5ху²)³ 4) 0,5mn⁴·(-2m)⁵ 5) 3х²·(-5х³у⁴)</vt:lpstr>
      <vt:lpstr>    Замініть зірочку одночленом так, щоб утворилась правильна рівність. 1) 0,6а²в· * =6а²в³; 2) 5m²n³· * =-m⁵n⁶ </vt:lpstr>
      <vt:lpstr>                                                                                                                                                                                                  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Пользователь</cp:lastModifiedBy>
  <cp:revision>54</cp:revision>
  <dcterms:created xsi:type="dcterms:W3CDTF">2005-01-01T00:22:25Z</dcterms:created>
  <dcterms:modified xsi:type="dcterms:W3CDTF">2012-11-30T16:27:35Z</dcterms:modified>
</cp:coreProperties>
</file>