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C0CCBDA-C2EB-4696-AA6B-1F2A799C6AC9}" type="datetimeFigureOut">
              <a:rPr lang="ru-RU" smtClean="0"/>
              <a:t>09.10.2012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63F481F7-90BE-46A0-BF56-2DCE9295BEA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C0CCBDA-C2EB-4696-AA6B-1F2A799C6AC9}" type="datetimeFigureOut">
              <a:rPr lang="ru-RU" smtClean="0"/>
              <a:t>09.10.2012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F481F7-90BE-46A0-BF56-2DCE9295BEA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C0CCBDA-C2EB-4696-AA6B-1F2A799C6AC9}" type="datetimeFigureOut">
              <a:rPr lang="ru-RU" smtClean="0"/>
              <a:t>09.10.2012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F481F7-90BE-46A0-BF56-2DCE9295BEA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C0CCBDA-C2EB-4696-AA6B-1F2A799C6AC9}" type="datetimeFigureOut">
              <a:rPr lang="ru-RU" smtClean="0"/>
              <a:t>09.10.2012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F481F7-90BE-46A0-BF56-2DCE9295BEA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C0CCBDA-C2EB-4696-AA6B-1F2A799C6AC9}" type="datetimeFigureOut">
              <a:rPr lang="ru-RU" smtClean="0"/>
              <a:t>09.10.2012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F481F7-90BE-46A0-BF56-2DCE9295BEA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C0CCBDA-C2EB-4696-AA6B-1F2A799C6AC9}" type="datetimeFigureOut">
              <a:rPr lang="ru-RU" smtClean="0"/>
              <a:t>09.10.2012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F481F7-90BE-46A0-BF56-2DCE9295BEA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C0CCBDA-C2EB-4696-AA6B-1F2A799C6AC9}" type="datetimeFigureOut">
              <a:rPr lang="ru-RU" smtClean="0"/>
              <a:t>09.10.2012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3F481F7-90BE-46A0-BF56-2DCE9295BEA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C0CCBDA-C2EB-4696-AA6B-1F2A799C6AC9}" type="datetimeFigureOut">
              <a:rPr lang="ru-RU" smtClean="0"/>
              <a:t>09.10.2012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3F481F7-90BE-46A0-BF56-2DCE9295BEA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0CCBDA-C2EB-4696-AA6B-1F2A799C6AC9}" type="datetimeFigureOut">
              <a:rPr lang="ru-RU" smtClean="0"/>
              <a:t>09.10.2012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3F481F7-90BE-46A0-BF56-2DCE9295BEA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C0CCBDA-C2EB-4696-AA6B-1F2A799C6AC9}" type="datetimeFigureOut">
              <a:rPr lang="ru-RU" smtClean="0"/>
              <a:t>09.10.2012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F481F7-90BE-46A0-BF56-2DCE9295BEA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C0CCBDA-C2EB-4696-AA6B-1F2A799C6AC9}" type="datetimeFigureOut">
              <a:rPr lang="ru-RU" smtClean="0"/>
              <a:t>09.10.2012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63F481F7-90BE-46A0-BF56-2DCE9295BEAE}"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C0CCBDA-C2EB-4696-AA6B-1F2A799C6AC9}" type="datetimeFigureOut">
              <a:rPr lang="ru-RU" smtClean="0"/>
              <a:t>09.10.2012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F481F7-90BE-46A0-BF56-2DCE9295BEAE}"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9832" y="1052736"/>
            <a:ext cx="2880320" cy="830997"/>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Smoking</a:t>
            </a:r>
            <a:endParaRPr lang="ru-RU"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TextBox 4"/>
          <p:cNvSpPr txBox="1"/>
          <p:nvPr/>
        </p:nvSpPr>
        <p:spPr>
          <a:xfrm>
            <a:off x="6300192" y="2132856"/>
            <a:ext cx="2592288" cy="830997"/>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dobe Gothic Std B" pitchFamily="34" charset="-128"/>
              </a:rPr>
              <a:t>Drugs</a:t>
            </a:r>
            <a:endParaRPr lang="ru-RU"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dobe Gothic Std B" pitchFamily="34" charset="-128"/>
            </a:endParaRPr>
          </a:p>
        </p:txBody>
      </p:sp>
      <p:sp>
        <p:nvSpPr>
          <p:cNvPr id="6" name="TextBox 5"/>
          <p:cNvSpPr txBox="1"/>
          <p:nvPr/>
        </p:nvSpPr>
        <p:spPr>
          <a:xfrm>
            <a:off x="467544" y="2132856"/>
            <a:ext cx="2448272" cy="830997"/>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Alcohol</a:t>
            </a:r>
            <a:endParaRPr lang="ru-RU"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7" name="Picture 2"/>
          <p:cNvPicPr>
            <a:picLocks noChangeAspect="1" noChangeArrowheads="1"/>
          </p:cNvPicPr>
          <p:nvPr/>
        </p:nvPicPr>
        <p:blipFill>
          <a:blip r:embed="rId2" cstate="print"/>
          <a:srcRect/>
          <a:stretch>
            <a:fillRect/>
          </a:stretch>
        </p:blipFill>
        <p:spPr bwMode="auto">
          <a:xfrm>
            <a:off x="3275856" y="1988840"/>
            <a:ext cx="2520280" cy="1888471"/>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6156176" y="3933056"/>
            <a:ext cx="2448272" cy="1949549"/>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323528" y="3933056"/>
            <a:ext cx="2628013" cy="1865889"/>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347864" y="2708920"/>
            <a:ext cx="2160616" cy="646331"/>
          </a:xfrm>
          <a:prstGeom prst="rect">
            <a:avLst/>
          </a:prstGeom>
        </p:spPr>
        <p:txBody>
          <a:bodyPr wrap="square">
            <a:spAutoFit/>
          </a:bodyPr>
          <a:lstStyle/>
          <a:p>
            <a:r>
              <a:rPr lang="en-US"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Smoking</a:t>
            </a:r>
            <a:endParaRPr lang="ru-RU"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026" name="Picture 2" descr="http://meddu.ru/uploads/posts/2011-02/1297203230_23241.jpg"/>
          <p:cNvPicPr>
            <a:picLocks noChangeAspect="1" noChangeArrowheads="1"/>
          </p:cNvPicPr>
          <p:nvPr/>
        </p:nvPicPr>
        <p:blipFill>
          <a:blip r:embed="rId2" cstate="print"/>
          <a:srcRect/>
          <a:stretch>
            <a:fillRect/>
          </a:stretch>
        </p:blipFill>
        <p:spPr bwMode="auto">
          <a:xfrm rot="732402">
            <a:off x="2972514" y="403720"/>
            <a:ext cx="2952328" cy="2214246"/>
          </a:xfrm>
          <a:prstGeom prst="rect">
            <a:avLst/>
          </a:prstGeom>
          <a:noFill/>
        </p:spPr>
      </p:pic>
      <p:pic>
        <p:nvPicPr>
          <p:cNvPr id="1028" name="Picture 4" descr="http://img-fotki.yandex.ru/get/4607/lev19888.0/0_53659_9756588b_L"/>
          <p:cNvPicPr>
            <a:picLocks noChangeAspect="1" noChangeArrowheads="1"/>
          </p:cNvPicPr>
          <p:nvPr/>
        </p:nvPicPr>
        <p:blipFill>
          <a:blip r:embed="rId3" cstate="print"/>
          <a:srcRect/>
          <a:stretch>
            <a:fillRect/>
          </a:stretch>
        </p:blipFill>
        <p:spPr bwMode="auto">
          <a:xfrm>
            <a:off x="467544" y="3068960"/>
            <a:ext cx="2448272" cy="3517632"/>
          </a:xfrm>
          <a:prstGeom prst="rect">
            <a:avLst/>
          </a:prstGeom>
          <a:noFill/>
        </p:spPr>
      </p:pic>
      <p:pic>
        <p:nvPicPr>
          <p:cNvPr id="1030" name="Picture 6" descr="http://www.laestrella.com.pa/mensual/2010/10/08/images/fotos/550x413/332105.jpg"/>
          <p:cNvPicPr>
            <a:picLocks noChangeAspect="1" noChangeArrowheads="1"/>
          </p:cNvPicPr>
          <p:nvPr/>
        </p:nvPicPr>
        <p:blipFill>
          <a:blip r:embed="rId4" cstate="print"/>
          <a:srcRect/>
          <a:stretch>
            <a:fillRect/>
          </a:stretch>
        </p:blipFill>
        <p:spPr bwMode="auto">
          <a:xfrm>
            <a:off x="5004048" y="3789040"/>
            <a:ext cx="3748959" cy="2808312"/>
          </a:xfrm>
          <a:prstGeom prst="rect">
            <a:avLst/>
          </a:prstGeom>
          <a:noFill/>
        </p:spPr>
      </p:pic>
    </p:spTree>
  </p:cSld>
  <p:clrMapOvr>
    <a:masterClrMapping/>
  </p:clrMapOvr>
  <p:transition>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rot="21230207">
            <a:off x="391339" y="977765"/>
            <a:ext cx="8229600" cy="4389120"/>
          </a:xfrm>
        </p:spPr>
        <p:txBody>
          <a:bodyPr>
            <a:normAutofit fontScale="70000" lnSpcReduction="20000"/>
          </a:bodyPr>
          <a:lstStyle/>
          <a:p>
            <a:pPr marL="0" indent="0">
              <a:buFont typeface="Arial" charset="0"/>
              <a:buNone/>
            </a:pPr>
            <a:r>
              <a:rPr lang="en-US" sz="2800" dirty="0" smtClean="0">
                <a:solidFill>
                  <a:srgbClr val="CC0000"/>
                </a:solidFill>
              </a:rPr>
              <a:t>Smoking is bad, bec</a:t>
            </a:r>
            <a:r>
              <a:rPr lang="en-US" sz="2800" dirty="0" smtClean="0">
                <a:solidFill>
                  <a:srgbClr val="CC0000"/>
                </a:solidFill>
                <a:latin typeface="Arial" charset="0"/>
              </a:rPr>
              <a:t>au</a:t>
            </a:r>
            <a:r>
              <a:rPr lang="en-US" sz="2800" dirty="0" smtClean="0">
                <a:solidFill>
                  <a:srgbClr val="CC0000"/>
                </a:solidFill>
              </a:rPr>
              <a:t>se it damages your health</a:t>
            </a:r>
            <a:r>
              <a:rPr lang="en-US" sz="2800" dirty="0" smtClean="0"/>
              <a:t>.</a:t>
            </a:r>
          </a:p>
          <a:p>
            <a:pPr marL="0" indent="0">
              <a:buFont typeface="Arial" charset="0"/>
              <a:buNone/>
            </a:pPr>
            <a:r>
              <a:rPr lang="en-US" sz="2800" dirty="0" smtClean="0"/>
              <a:t>Even though we all know about the </a:t>
            </a:r>
            <a:r>
              <a:rPr lang="en-US" sz="2800" dirty="0" smtClean="0">
                <a:solidFill>
                  <a:srgbClr val="CC0000"/>
                </a:solidFill>
              </a:rPr>
              <a:t>health risks</a:t>
            </a:r>
            <a:r>
              <a:rPr lang="en-US" sz="2800" dirty="0" smtClean="0"/>
              <a:t> connected to </a:t>
            </a:r>
            <a:r>
              <a:rPr lang="en-US" sz="2800" dirty="0" smtClean="0">
                <a:solidFill>
                  <a:srgbClr val="CC0000"/>
                </a:solidFill>
              </a:rPr>
              <a:t>smoking,</a:t>
            </a:r>
            <a:r>
              <a:rPr lang="en-US" sz="2800" dirty="0" smtClean="0"/>
              <a:t> thousands of people decide to start every year - and a large number of adults who carry on smoking say that they started when they were under 16.</a:t>
            </a:r>
          </a:p>
          <a:p>
            <a:pPr marL="0" indent="0">
              <a:buFont typeface="Arial" charset="0"/>
              <a:buNone/>
            </a:pPr>
            <a:r>
              <a:rPr lang="en-US" sz="2800" i="1" dirty="0" smtClean="0"/>
              <a:t>You may be pressured into starting by some of your friends, you may want to copy older relatives who smoke or you may just be curious about what it's like. Whatever sort of pressure you're put under, it's a lot easier to say no than taking up the habit and trying to give up after years of regular smoking.</a:t>
            </a:r>
          </a:p>
          <a:p>
            <a:pPr marL="0" indent="0">
              <a:buFont typeface="Arial" charset="0"/>
              <a:buNone/>
            </a:pPr>
            <a:r>
              <a:rPr lang="en-US" sz="2800" dirty="0" smtClean="0"/>
              <a:t>It also costs a lot of money. If you get through ten cigarettes a day, it costs over £1,200 every year. Think of all the stuff you could buy with that money!</a:t>
            </a:r>
          </a:p>
          <a:p>
            <a:pPr marL="0" indent="0">
              <a:buFont typeface="Arial" charset="0"/>
              <a:buNone/>
            </a:pPr>
            <a:r>
              <a:rPr lang="en-US" sz="2800" dirty="0" smtClean="0"/>
              <a:t>People who smoke regularly are more likely to develop certain illnesses when they get older. These include </a:t>
            </a:r>
            <a:r>
              <a:rPr lang="en-US" sz="2800" dirty="0" smtClean="0">
                <a:solidFill>
                  <a:srgbClr val="CC0000"/>
                </a:solidFill>
              </a:rPr>
              <a:t>lung cancer, heart disease and emphysema</a:t>
            </a:r>
            <a:r>
              <a:rPr lang="en-US" sz="2800" dirty="0" smtClean="0"/>
              <a:t>. It can also reduce fertility.</a:t>
            </a:r>
          </a:p>
          <a:p>
            <a:endParaRPr lang="ru-RU" dirty="0"/>
          </a:p>
        </p:txBody>
      </p:sp>
      <p:pic>
        <p:nvPicPr>
          <p:cNvPr id="15362" name="Picture 2" descr="http://www.yerelgundem.com/uploads/haberler/2011/03/23/807162d_o.jpg"/>
          <p:cNvPicPr>
            <a:picLocks noChangeAspect="1" noChangeArrowheads="1"/>
          </p:cNvPicPr>
          <p:nvPr/>
        </p:nvPicPr>
        <p:blipFill>
          <a:blip r:embed="rId2" cstate="print"/>
          <a:srcRect/>
          <a:stretch>
            <a:fillRect/>
          </a:stretch>
        </p:blipFill>
        <p:spPr bwMode="auto">
          <a:xfrm>
            <a:off x="5292080" y="4797152"/>
            <a:ext cx="3637433" cy="1872208"/>
          </a:xfrm>
          <a:prstGeom prst="rect">
            <a:avLst/>
          </a:prstGeom>
          <a:noFill/>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rot="888083">
            <a:off x="490298" y="1490497"/>
            <a:ext cx="8229600" cy="4389120"/>
          </a:xfrm>
        </p:spPr>
        <p:txBody>
          <a:bodyPr>
            <a:normAutofit fontScale="55000" lnSpcReduction="20000"/>
          </a:bodyPr>
          <a:lstStyle/>
          <a:p>
            <a:pPr marL="0" indent="0">
              <a:lnSpc>
                <a:spcPct val="90000"/>
              </a:lnSpc>
              <a:buFont typeface="Arial" charset="0"/>
              <a:buNone/>
            </a:pPr>
            <a:endParaRPr lang="ru-RU" sz="2800" i="1" dirty="0" smtClean="0">
              <a:latin typeface="Arial" charset="0"/>
            </a:endParaRPr>
          </a:p>
          <a:p>
            <a:pPr marL="0" indent="0">
              <a:lnSpc>
                <a:spcPct val="90000"/>
              </a:lnSpc>
              <a:buFont typeface="Arial" charset="0"/>
              <a:buNone/>
            </a:pPr>
            <a:r>
              <a:rPr lang="ru-RU" sz="2800" i="1" dirty="0" smtClean="0">
                <a:latin typeface="Arial" charset="0"/>
              </a:rPr>
              <a:t>    </a:t>
            </a:r>
            <a:r>
              <a:rPr lang="en-US" sz="2800" i="1" dirty="0" smtClean="0"/>
              <a:t>•</a:t>
            </a:r>
            <a:r>
              <a:rPr lang="en-US" sz="2800" b="1" i="1" dirty="0" smtClean="0">
                <a:solidFill>
                  <a:srgbClr val="CC0000"/>
                </a:solidFill>
              </a:rPr>
              <a:t>cigarettes don't make you relaxed</a:t>
            </a:r>
            <a:r>
              <a:rPr lang="en-US" sz="2800" i="1" dirty="0" smtClean="0"/>
              <a:t>; in fact, smoking actually speeds up your heart rate</a:t>
            </a:r>
          </a:p>
          <a:p>
            <a:pPr marL="0" indent="0">
              <a:lnSpc>
                <a:spcPct val="90000"/>
              </a:lnSpc>
              <a:buFont typeface="Arial" charset="0"/>
              <a:buNone/>
            </a:pPr>
            <a:r>
              <a:rPr lang="en-US" sz="2800" i="1" dirty="0" smtClean="0"/>
              <a:t>    </a:t>
            </a:r>
          </a:p>
          <a:p>
            <a:pPr marL="0" indent="0">
              <a:lnSpc>
                <a:spcPct val="90000"/>
              </a:lnSpc>
              <a:buFont typeface="Arial" charset="0"/>
              <a:buNone/>
            </a:pPr>
            <a:r>
              <a:rPr lang="en-US" sz="2800" i="1" dirty="0" smtClean="0"/>
              <a:t>    •you might think that you'll give up when you're a bit older, but </a:t>
            </a:r>
            <a:r>
              <a:rPr lang="en-US" sz="2800" b="1" i="1" dirty="0" smtClean="0">
                <a:solidFill>
                  <a:srgbClr val="CC0000"/>
                </a:solidFill>
              </a:rPr>
              <a:t>the longer you carry on smoking, </a:t>
            </a:r>
            <a:endParaRPr lang="ru-RU" sz="2800" b="1" i="1" dirty="0" smtClean="0">
              <a:solidFill>
                <a:srgbClr val="CC0000"/>
              </a:solidFill>
              <a:latin typeface="Arial" charset="0"/>
            </a:endParaRPr>
          </a:p>
          <a:p>
            <a:pPr marL="0" indent="0">
              <a:lnSpc>
                <a:spcPct val="90000"/>
              </a:lnSpc>
              <a:buFont typeface="Arial" charset="0"/>
              <a:buNone/>
            </a:pPr>
            <a:r>
              <a:rPr lang="ru-RU" sz="2800" b="1" i="1" dirty="0" smtClean="0">
                <a:solidFill>
                  <a:srgbClr val="CC0000"/>
                </a:solidFill>
                <a:latin typeface="Arial" charset="0"/>
              </a:rPr>
              <a:t>                                                                                                </a:t>
            </a:r>
            <a:r>
              <a:rPr lang="en-US" sz="2800" b="1" i="1" dirty="0" smtClean="0">
                <a:solidFill>
                  <a:srgbClr val="CC0000"/>
                </a:solidFill>
              </a:rPr>
              <a:t>the </a:t>
            </a:r>
            <a:r>
              <a:rPr lang="ru-RU" sz="2800" b="1" i="1" dirty="0" smtClean="0">
                <a:solidFill>
                  <a:srgbClr val="CC0000"/>
                </a:solidFill>
                <a:latin typeface="Arial" charset="0"/>
              </a:rPr>
              <a:t>  </a:t>
            </a:r>
            <a:r>
              <a:rPr lang="en-US" sz="2800" b="1" i="1" dirty="0" smtClean="0">
                <a:solidFill>
                  <a:srgbClr val="CC0000"/>
                </a:solidFill>
              </a:rPr>
              <a:t>harder it will be to quit</a:t>
            </a:r>
          </a:p>
          <a:p>
            <a:pPr marL="0" indent="0">
              <a:lnSpc>
                <a:spcPct val="90000"/>
              </a:lnSpc>
              <a:buFont typeface="Arial" charset="0"/>
              <a:buNone/>
            </a:pPr>
            <a:r>
              <a:rPr lang="en-US" sz="2800" i="1" dirty="0" smtClean="0"/>
              <a:t>    •the only way smoking makes </a:t>
            </a:r>
            <a:r>
              <a:rPr lang="en-US" sz="2800" b="1" i="1" dirty="0" smtClean="0">
                <a:solidFill>
                  <a:srgbClr val="CC0000"/>
                </a:solidFill>
              </a:rPr>
              <a:t>you look older is by giving you wrinkles at an early</a:t>
            </a:r>
            <a:r>
              <a:rPr lang="en-US" sz="2800" b="1" dirty="0" smtClean="0">
                <a:solidFill>
                  <a:srgbClr val="CC0000"/>
                </a:solidFill>
              </a:rPr>
              <a:t> age</a:t>
            </a:r>
            <a:endParaRPr lang="ru-RU" sz="2800" b="1" dirty="0" smtClean="0">
              <a:solidFill>
                <a:srgbClr val="CC0000"/>
              </a:solidFill>
              <a:latin typeface="Arial" charset="0"/>
            </a:endParaRPr>
          </a:p>
          <a:p>
            <a:pPr marL="0" indent="0">
              <a:lnSpc>
                <a:spcPct val="90000"/>
              </a:lnSpc>
              <a:buFont typeface="Arial" charset="0"/>
              <a:buNone/>
            </a:pPr>
            <a:endParaRPr lang="ru-RU" sz="2800" b="1" dirty="0" smtClean="0">
              <a:solidFill>
                <a:srgbClr val="CC0000"/>
              </a:solidFill>
              <a:latin typeface="Arial" charset="0"/>
            </a:endParaRPr>
          </a:p>
          <a:p>
            <a:pPr marL="0" indent="0">
              <a:lnSpc>
                <a:spcPct val="90000"/>
              </a:lnSpc>
              <a:buFont typeface="Arial" charset="0"/>
              <a:buNone/>
            </a:pPr>
            <a:endParaRPr lang="ru-RU" sz="2800" b="1" dirty="0" smtClean="0">
              <a:solidFill>
                <a:srgbClr val="CC0000"/>
              </a:solidFill>
              <a:latin typeface="Arial" charset="0"/>
            </a:endParaRPr>
          </a:p>
          <a:p>
            <a:pPr marL="0" indent="0">
              <a:lnSpc>
                <a:spcPct val="90000"/>
              </a:lnSpc>
              <a:buFont typeface="Arial" charset="0"/>
              <a:buNone/>
            </a:pPr>
            <a:r>
              <a:rPr lang="ru-RU" sz="2800" b="1" dirty="0" smtClean="0">
                <a:latin typeface="Arial" charset="0"/>
              </a:rPr>
              <a:t>                                                                </a:t>
            </a:r>
            <a:r>
              <a:rPr lang="en-US" sz="2800" b="1" u="sng" dirty="0" smtClean="0"/>
              <a:t>Ways to give up</a:t>
            </a:r>
            <a:endParaRPr lang="ru-RU" sz="2800" b="1" u="sng" dirty="0" smtClean="0">
              <a:latin typeface="Arial" charset="0"/>
            </a:endParaRPr>
          </a:p>
          <a:p>
            <a:pPr marL="0" indent="0">
              <a:lnSpc>
                <a:spcPct val="90000"/>
              </a:lnSpc>
              <a:buFont typeface="Arial" charset="0"/>
              <a:buNone/>
            </a:pPr>
            <a:endParaRPr lang="en-US" sz="2800" b="1" u="sng" dirty="0" smtClean="0">
              <a:latin typeface="Arial" charset="0"/>
            </a:endParaRPr>
          </a:p>
          <a:p>
            <a:pPr marL="0" indent="0" algn="ctr">
              <a:lnSpc>
                <a:spcPct val="90000"/>
              </a:lnSpc>
              <a:buFont typeface="Arial" charset="0"/>
              <a:buNone/>
            </a:pPr>
            <a:r>
              <a:rPr lang="en-US" sz="2800" i="1" dirty="0" smtClean="0"/>
              <a:t>You can also get chewing gum that releases nicotine</a:t>
            </a:r>
            <a:endParaRPr lang="ru-RU" sz="2800" i="1" dirty="0" smtClean="0">
              <a:latin typeface="Arial" charset="0"/>
            </a:endParaRPr>
          </a:p>
          <a:p>
            <a:pPr marL="0" indent="0" algn="ctr">
              <a:lnSpc>
                <a:spcPct val="90000"/>
              </a:lnSpc>
              <a:buFont typeface="Arial" charset="0"/>
              <a:buNone/>
            </a:pPr>
            <a:r>
              <a:rPr lang="en-US" sz="2800" i="1" dirty="0" smtClean="0"/>
              <a:t> into your body through the lining of your mouth.</a:t>
            </a:r>
            <a:endParaRPr lang="ru-RU" sz="2800" i="1" dirty="0" smtClean="0">
              <a:latin typeface="Arial" charset="0"/>
            </a:endParaRPr>
          </a:p>
          <a:p>
            <a:pPr marL="0" indent="0" algn="ctr">
              <a:lnSpc>
                <a:spcPct val="90000"/>
              </a:lnSpc>
              <a:buFont typeface="Arial" charset="0"/>
              <a:buNone/>
            </a:pPr>
            <a:endParaRPr lang="en-US" sz="2800" i="1" dirty="0" smtClean="0">
              <a:latin typeface="Arial" charset="0"/>
            </a:endParaRPr>
          </a:p>
          <a:p>
            <a:pPr marL="0" indent="0" algn="ctr">
              <a:lnSpc>
                <a:spcPct val="90000"/>
              </a:lnSpc>
              <a:buFont typeface="Arial" charset="0"/>
              <a:buNone/>
            </a:pPr>
            <a:r>
              <a:rPr lang="en-US" sz="2800" i="1" dirty="0" smtClean="0"/>
              <a:t>You can buy patches and gum from most chemists, or </a:t>
            </a:r>
            <a:endParaRPr lang="ru-RU" sz="2800" i="1" dirty="0" smtClean="0">
              <a:latin typeface="Arial" charset="0"/>
            </a:endParaRPr>
          </a:p>
          <a:p>
            <a:pPr marL="0" indent="0" algn="ctr">
              <a:lnSpc>
                <a:spcPct val="90000"/>
              </a:lnSpc>
              <a:buFont typeface="Arial" charset="0"/>
              <a:buNone/>
            </a:pPr>
            <a:r>
              <a:rPr lang="en-US" sz="2800" i="1" dirty="0" smtClean="0"/>
              <a:t>your doctor may be able to write you a prescription.</a:t>
            </a:r>
            <a:endParaRPr lang="ru-RU" sz="2800" i="1" dirty="0" smtClean="0">
              <a:latin typeface="Arial" charset="0"/>
            </a:endParaRPr>
          </a:p>
          <a:p>
            <a:pPr marL="0" indent="0" algn="ctr">
              <a:lnSpc>
                <a:spcPct val="90000"/>
              </a:lnSpc>
              <a:buFont typeface="Arial" charset="0"/>
              <a:buNone/>
            </a:pPr>
            <a:endParaRPr lang="en-US" sz="2800" i="1" dirty="0" smtClean="0">
              <a:latin typeface="Arial" charset="0"/>
            </a:endParaRPr>
          </a:p>
          <a:p>
            <a:pPr marL="0" indent="0" algn="ctr">
              <a:lnSpc>
                <a:spcPct val="90000"/>
              </a:lnSpc>
              <a:buFont typeface="Arial" charset="0"/>
              <a:buNone/>
            </a:pPr>
            <a:r>
              <a:rPr lang="en-US" sz="2800" i="1" dirty="0" smtClean="0"/>
              <a:t>Always check with your doctor before you start using </a:t>
            </a:r>
            <a:endParaRPr lang="ru-RU" sz="2800" i="1" dirty="0" smtClean="0">
              <a:latin typeface="Arial" charset="0"/>
            </a:endParaRPr>
          </a:p>
          <a:p>
            <a:pPr marL="0" indent="0" algn="ctr">
              <a:lnSpc>
                <a:spcPct val="90000"/>
              </a:lnSpc>
              <a:buFont typeface="Arial" charset="0"/>
              <a:buNone/>
            </a:pPr>
            <a:r>
              <a:rPr lang="en-US" sz="2800" i="1" dirty="0" smtClean="0"/>
              <a:t>any nicotine replacement products.</a:t>
            </a:r>
          </a:p>
          <a:p>
            <a:endParaRPr lang="ru-RU" dirty="0"/>
          </a:p>
        </p:txBody>
      </p:sp>
      <p:pic>
        <p:nvPicPr>
          <p:cNvPr id="16386" name="Picture 2" descr="http://healthrights.org.ua/uploads/pics/%D1%83%D0%B0%D1%86%D0%BC%D1%86%D0%B5%D0%BC%D1%86%D0%BA%D0%B5.jpg"/>
          <p:cNvPicPr>
            <a:picLocks noChangeAspect="1" noChangeArrowheads="1"/>
          </p:cNvPicPr>
          <p:nvPr/>
        </p:nvPicPr>
        <p:blipFill>
          <a:blip r:embed="rId2" cstate="print"/>
          <a:srcRect/>
          <a:stretch>
            <a:fillRect/>
          </a:stretch>
        </p:blipFill>
        <p:spPr bwMode="auto">
          <a:xfrm rot="1213024">
            <a:off x="621887" y="4722020"/>
            <a:ext cx="1944216" cy="1656611"/>
          </a:xfrm>
          <a:prstGeom prst="rect">
            <a:avLst/>
          </a:prstGeom>
          <a:noFill/>
        </p:spPr>
      </p:pic>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47864" y="2780928"/>
            <a:ext cx="2509020" cy="1107996"/>
          </a:xfrm>
          <a:prstGeom prst="rect">
            <a:avLst/>
          </a:prstGeom>
        </p:spPr>
        <p:txBody>
          <a:bodyPr wrap="none">
            <a:spAutoFit/>
          </a:bodyPr>
          <a:lstStyle/>
          <a:p>
            <a:r>
              <a:rPr lang="en-US" sz="6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dobe Gothic Std B" pitchFamily="34" charset="-128"/>
              </a:rPr>
              <a:t>Drugs</a:t>
            </a:r>
            <a:endParaRPr lang="ru-RU" sz="6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dobe Gothic Std B" pitchFamily="34" charset="-128"/>
            </a:endParaRPr>
          </a:p>
        </p:txBody>
      </p:sp>
      <p:pic>
        <p:nvPicPr>
          <p:cNvPr id="17410" name="Picture 2" descr="http://www.autotat.ru/www/autocatalog/arkbol_74869328704.jpg"/>
          <p:cNvPicPr>
            <a:picLocks noChangeAspect="1" noChangeArrowheads="1"/>
          </p:cNvPicPr>
          <p:nvPr/>
        </p:nvPicPr>
        <p:blipFill>
          <a:blip r:embed="rId2" cstate="print"/>
          <a:srcRect/>
          <a:stretch>
            <a:fillRect/>
          </a:stretch>
        </p:blipFill>
        <p:spPr bwMode="auto">
          <a:xfrm>
            <a:off x="2051720" y="4005064"/>
            <a:ext cx="5238750" cy="2571751"/>
          </a:xfrm>
          <a:prstGeom prst="rect">
            <a:avLst/>
          </a:prstGeom>
          <a:noFill/>
        </p:spPr>
      </p:pic>
      <p:pic>
        <p:nvPicPr>
          <p:cNvPr id="17412" name="Picture 4" descr="http://www.vsluh.ru/system/post_images/original/237/237271/%D1%88%D0%BF%D1%80%D0%B8%D1%86%20clipart.net.ua.jpg?1318564513"/>
          <p:cNvPicPr>
            <a:picLocks noChangeAspect="1" noChangeArrowheads="1"/>
          </p:cNvPicPr>
          <p:nvPr/>
        </p:nvPicPr>
        <p:blipFill>
          <a:blip r:embed="rId3" cstate="print"/>
          <a:srcRect/>
          <a:stretch>
            <a:fillRect/>
          </a:stretch>
        </p:blipFill>
        <p:spPr bwMode="auto">
          <a:xfrm>
            <a:off x="179512" y="1052736"/>
            <a:ext cx="2952328" cy="1859967"/>
          </a:xfrm>
          <a:prstGeom prst="rect">
            <a:avLst/>
          </a:prstGeom>
          <a:noFill/>
        </p:spPr>
      </p:pic>
      <p:pic>
        <p:nvPicPr>
          <p:cNvPr id="17414" name="Picture 6" descr="http://www.allrussiatv.ru/media/img/news_img/naropolicia.jpg"/>
          <p:cNvPicPr>
            <a:picLocks noChangeAspect="1" noChangeArrowheads="1"/>
          </p:cNvPicPr>
          <p:nvPr/>
        </p:nvPicPr>
        <p:blipFill>
          <a:blip r:embed="rId4" cstate="print"/>
          <a:srcRect/>
          <a:stretch>
            <a:fillRect/>
          </a:stretch>
        </p:blipFill>
        <p:spPr bwMode="auto">
          <a:xfrm>
            <a:off x="6156176" y="980728"/>
            <a:ext cx="2664296" cy="1996820"/>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rot="20926777">
            <a:off x="566026" y="1163388"/>
            <a:ext cx="8229600" cy="4389120"/>
          </a:xfrm>
        </p:spPr>
        <p:txBody>
          <a:bodyPr>
            <a:normAutofit fontScale="47500" lnSpcReduction="20000"/>
          </a:bodyPr>
          <a:lstStyle/>
          <a:p>
            <a:pPr marL="0" indent="0">
              <a:buFont typeface="Arial" charset="0"/>
              <a:buNone/>
            </a:pPr>
            <a:endParaRPr lang="en-US" sz="2800" b="1" dirty="0" smtClean="0"/>
          </a:p>
          <a:p>
            <a:pPr marL="0" indent="0">
              <a:buFont typeface="Arial" charset="0"/>
              <a:buNone/>
            </a:pPr>
            <a:r>
              <a:rPr lang="en-US" sz="2800" b="1" dirty="0" smtClean="0"/>
              <a:t>Using drugs now is the most dangerous problem.</a:t>
            </a:r>
            <a:endParaRPr lang="ru-RU" sz="2800" b="1" dirty="0" smtClean="0"/>
          </a:p>
          <a:p>
            <a:pPr marL="0" indent="0">
              <a:buFont typeface="Arial" charset="0"/>
              <a:buNone/>
            </a:pPr>
            <a:r>
              <a:rPr lang="en-US" sz="2800" b="1" dirty="0" smtClean="0"/>
              <a:t>Drug users don't start using drugs to become addicted on purpose. But with many drugs containing substances that are addictive, people who use them casually in their spare time can then become regular users.</a:t>
            </a:r>
          </a:p>
          <a:p>
            <a:pPr marL="0" indent="0">
              <a:buFont typeface="Arial" charset="0"/>
              <a:buNone/>
            </a:pPr>
            <a:r>
              <a:rPr lang="en-US" sz="2800" b="1" dirty="0" smtClean="0"/>
              <a:t>Reasons why people start using drugs can include:</a:t>
            </a:r>
          </a:p>
          <a:p>
            <a:pPr marL="0" indent="0">
              <a:buFont typeface="Arial" charset="0"/>
              <a:buNone/>
            </a:pPr>
            <a:r>
              <a:rPr lang="ru-RU" sz="2800" b="1" dirty="0" smtClean="0"/>
              <a:t>    </a:t>
            </a:r>
            <a:r>
              <a:rPr lang="en-US" sz="2800" b="1" dirty="0" smtClean="0"/>
              <a:t>•to escape problems they may be having in other parts of their life</a:t>
            </a:r>
          </a:p>
          <a:p>
            <a:pPr marL="0" indent="0">
              <a:buFont typeface="Arial" charset="0"/>
              <a:buNone/>
            </a:pPr>
            <a:r>
              <a:rPr lang="ru-RU" sz="2800" b="1" dirty="0" smtClean="0"/>
              <a:t>    </a:t>
            </a:r>
            <a:r>
              <a:rPr lang="en-US" sz="2800" b="1" dirty="0" smtClean="0"/>
              <a:t>•peer pressure and fitting in with another group of people</a:t>
            </a:r>
          </a:p>
          <a:p>
            <a:pPr marL="0" indent="0">
              <a:buFont typeface="Arial" charset="0"/>
              <a:buNone/>
            </a:pPr>
            <a:r>
              <a:rPr lang="ru-RU" sz="2800" b="1" dirty="0" smtClean="0"/>
              <a:t>    </a:t>
            </a:r>
            <a:r>
              <a:rPr lang="en-US" sz="2800" b="1" dirty="0" smtClean="0"/>
              <a:t>•being curious about the effects of drugs</a:t>
            </a:r>
          </a:p>
          <a:p>
            <a:pPr marL="0" indent="0">
              <a:buFont typeface="Arial" charset="0"/>
              <a:buNone/>
            </a:pPr>
            <a:r>
              <a:rPr lang="en-US" sz="2800" b="1" dirty="0" smtClean="0"/>
              <a:t>Becoming dependent on drugs can affect your family and friends. It can also have a serious impact on your own physical and mental well-being.</a:t>
            </a:r>
          </a:p>
          <a:p>
            <a:pPr marL="0" indent="0">
              <a:buFont typeface="Arial" charset="0"/>
              <a:buNone/>
            </a:pPr>
            <a:r>
              <a:rPr lang="en-US" sz="2800" b="1" dirty="0" smtClean="0"/>
              <a:t>Drug overdoses can be fatal, and you can die instantly from misusing drugs that you can buy over the counter. This includes things like aerosols, glues and other solvents.</a:t>
            </a:r>
          </a:p>
          <a:p>
            <a:pPr marL="0" indent="0">
              <a:buFont typeface="Arial" charset="0"/>
              <a:buNone/>
            </a:pPr>
            <a:r>
              <a:rPr lang="en-US" sz="2800" b="1" dirty="0" smtClean="0"/>
              <a:t>Anxiety and changing sleeping habits can also be signs of drug use. However, these symptoms can also be caused by changes in your body, stress or other problems.</a:t>
            </a:r>
          </a:p>
          <a:p>
            <a:pPr marL="0" indent="0">
              <a:buFont typeface="Arial" charset="0"/>
              <a:buNone/>
            </a:pPr>
            <a:r>
              <a:rPr lang="en-US" sz="2800" b="1" dirty="0" smtClean="0"/>
              <a:t>Drugs are </a:t>
            </a:r>
            <a:r>
              <a:rPr lang="en-US" sz="2800" b="1" dirty="0" err="1" smtClean="0"/>
              <a:t>categorised</a:t>
            </a:r>
            <a:r>
              <a:rPr lang="en-US" sz="2800" b="1" dirty="0" smtClean="0"/>
              <a:t> into three classes based on their overall level of harm. Class A drugs are the most dangerous and Class C drugs are less dangerous. However, all the drugs in all three classes are harmful and are addictive.</a:t>
            </a:r>
          </a:p>
          <a:p>
            <a:pPr marL="0" indent="0">
              <a:buFont typeface="Arial" charset="0"/>
              <a:buNone/>
            </a:pPr>
            <a:r>
              <a:rPr lang="en-US" sz="2800" b="1" dirty="0" smtClean="0"/>
              <a:t>Remember that all </a:t>
            </a:r>
            <a:r>
              <a:rPr lang="en-US" sz="2800" b="1" dirty="0" err="1" smtClean="0"/>
              <a:t>categorised</a:t>
            </a:r>
            <a:r>
              <a:rPr lang="en-US" sz="2800" b="1" dirty="0" smtClean="0"/>
              <a:t> drugs are illegal, even Class C drugs like GHB and </a:t>
            </a:r>
            <a:r>
              <a:rPr lang="en-US" sz="2800" b="1" dirty="0" err="1" smtClean="0"/>
              <a:t>ketamine</a:t>
            </a:r>
            <a:r>
              <a:rPr lang="en-US" sz="2800" b="1" dirty="0" smtClean="0"/>
              <a:t>. If you're caught selling them onto other people, or carrying a small amount in your pocket, it's likely that the police will get involved. If you're found guilty of any of these offences, you may face a fine or time in custody. Class A drugs carry the most severe sentences.</a:t>
            </a:r>
          </a:p>
          <a:p>
            <a:endParaRPr lang="ru-RU" dirty="0"/>
          </a:p>
        </p:txBody>
      </p:sp>
      <p:pic>
        <p:nvPicPr>
          <p:cNvPr id="18434" name="Picture 2" descr="http://img12.nnm.ru/e/b/9/2/2/eb922ba8379a0df48d3619b6ab06f8cd_full.jpg"/>
          <p:cNvPicPr>
            <a:picLocks noChangeAspect="1" noChangeArrowheads="1"/>
          </p:cNvPicPr>
          <p:nvPr/>
        </p:nvPicPr>
        <p:blipFill>
          <a:blip r:embed="rId2" cstate="print"/>
          <a:srcRect/>
          <a:stretch>
            <a:fillRect/>
          </a:stretch>
        </p:blipFill>
        <p:spPr bwMode="auto">
          <a:xfrm rot="20999604">
            <a:off x="6165360" y="4717015"/>
            <a:ext cx="2463810" cy="1844824"/>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635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TotalTime>
  <Words>618</Words>
  <Application>Microsoft Office PowerPoint</Application>
  <PresentationFormat>Экран (4:3)</PresentationFormat>
  <Paragraphs>40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Поток</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Алексей</dc:creator>
  <cp:lastModifiedBy>Алексей</cp:lastModifiedBy>
  <cp:revision>3</cp:revision>
  <dcterms:created xsi:type="dcterms:W3CDTF">2012-10-09T18:43:37Z</dcterms:created>
  <dcterms:modified xsi:type="dcterms:W3CDTF">2012-10-09T19:09:53Z</dcterms:modified>
</cp:coreProperties>
</file>