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2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79"/>
    <a:srgbClr val="AF2191"/>
    <a:srgbClr val="AF8827"/>
    <a:srgbClr val="D21304"/>
    <a:srgbClr val="71C30D"/>
    <a:srgbClr val="CDC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66" d="100"/>
          <a:sy n="66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8F389-A429-4697-937D-ABA8E1649212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25FB-1098-42FE-BB1D-A861FFDC3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3814-437D-4422-99D2-A75D85CD206B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0196-A335-4461-8860-E0C855EB4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83C4-E810-41CA-9F16-1F2FDBA34DF5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7262-C9B4-4A7E-9AEC-61A0B0F42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81AB-5273-43F9-AB70-2E5F1F120200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2C1C-2FB3-44C7-99EC-EF88CF1BC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0B94-CFA8-46D2-A1EE-E73412BAEEF9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47DB-BB03-48B3-A440-23327664A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65D1-6B17-491C-90CD-6CA7DF65DC22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50D7-99A5-438F-99E2-1C74458CA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3AFB-E073-4CD5-8ED7-1DD65359A856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7E74-2DBE-4FE4-B23E-5994F6BF4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91C3-A4E8-488F-9D5C-36EA168B59D0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8E38-BA8D-45BF-8FD2-C20678B0A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770B-FEE4-440D-9E81-3721555C390A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CEFE-8328-410F-A36B-3543E8BE5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155B-CD0D-4B89-8A59-5102F9C7B8D7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C87B-0154-4525-9026-7E5901595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6042-7C87-4210-8F51-FEB82F3E5A51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25D4F-4AF8-4F7C-8D71-C383FB8B0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E95265-B162-44E7-93E8-B98C51D2156C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5B49C2-29B2-4C43-8FC1-36DA24E92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49931" y="572207"/>
            <a:ext cx="7727631" cy="1410118"/>
          </a:xfrm>
        </p:spPr>
        <p:txBody>
          <a:bodyPr tIns="0" rIns="18288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          </a:t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             </a:t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  </a:t>
            </a:r>
            <a:r>
              <a:rPr lang="uk-UA" sz="27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Урок – проект</a:t>
            </a:r>
            <a:br>
              <a:rPr lang="uk-UA" sz="27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7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з позакласного читання, екології та інформатики</a:t>
            </a:r>
            <a:br>
              <a:rPr lang="uk-UA" sz="27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7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</a:t>
            </a:r>
            <a:r>
              <a:rPr lang="uk-UA" sz="2700" b="1" i="1" dirty="0" err="1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“Допомога</a:t>
            </a:r>
            <a:r>
              <a:rPr lang="uk-UA" sz="27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зимуючим </a:t>
            </a:r>
            <a:r>
              <a:rPr lang="uk-UA" sz="2700" b="1" i="1" dirty="0" err="1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птахам”</a:t>
            </a:r>
            <a:r>
              <a:rPr lang="uk-UA" sz="27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uk-UA" sz="2700" b="1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2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Ю. </a:t>
            </a:r>
            <a:r>
              <a:rPr lang="uk-UA" sz="27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Старостенко</a:t>
            </a:r>
            <a:r>
              <a:rPr lang="uk-UA" sz="2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27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“Летімо</a:t>
            </a:r>
            <a:r>
              <a:rPr lang="uk-UA" sz="2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в </a:t>
            </a:r>
            <a:r>
              <a:rPr lang="uk-UA" sz="27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садок.”</a:t>
            </a: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</a:t>
            </a:r>
            <a:r>
              <a:rPr lang="uk-UA" sz="27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Інтерфейс графічного редактора </a:t>
            </a:r>
            <a:r>
              <a:rPr lang="en-US" sz="27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Paint.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7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0825" y="4797425"/>
            <a:ext cx="8893175" cy="1439863"/>
          </a:xfrm>
        </p:spPr>
        <p:txBody>
          <a:bodyPr lIns="0" rIns="18288"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700" smtClean="0"/>
              <a:t>         </a:t>
            </a:r>
            <a:r>
              <a:rPr lang="uk-UA" sz="1600" smtClean="0"/>
              <a:t>Автори:вчитель початкових класів  Гончар І.В., вчитель інформатики Устименко</a:t>
            </a:r>
            <a:r>
              <a:rPr lang="uk-UA" sz="1800" smtClean="0"/>
              <a:t> С.С.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uk-UA" sz="180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b="1" smtClean="0"/>
              <a:t>ВІДДІЛ ОСВІТИ ШИРОКІВСЬКОЇ  РАЙДЕРЖАДМІНІСТРАЦІЇ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b="1" smtClean="0"/>
              <a:t>ШИРОКІВСЬКА  СЕРЕДНЯ  ЗАГАЛЬНООСВІТНЯ ШКОЛА №2  І-ІІІ СТУПЕНІВ</a:t>
            </a:r>
            <a:endParaRPr lang="ru-RU" sz="1600" b="1" smtClean="0"/>
          </a:p>
        </p:txBody>
      </p:sp>
      <p:pic>
        <p:nvPicPr>
          <p:cNvPr id="13315" name="Рисунок 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05038"/>
            <a:ext cx="27717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пт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3419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1 пта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4813"/>
            <a:ext cx="31416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90-098г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357563"/>
            <a:ext cx="41656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3681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i="1" dirty="0" smtClean="0">
                <a:solidFill>
                  <a:srgbClr val="FF0000"/>
                </a:solidFill>
              </a:rPr>
              <a:t>Різні книги ми </a:t>
            </a:r>
            <a:r>
              <a:rPr lang="uk-UA" sz="4800" i="1" dirty="0" err="1" smtClean="0">
                <a:solidFill>
                  <a:srgbClr val="FF0000"/>
                </a:solidFill>
              </a:rPr>
              <a:t>читаєм</a:t>
            </a:r>
            <a:r>
              <a:rPr lang="uk-UA" sz="4800" i="1" dirty="0" smtClean="0">
                <a:solidFill>
                  <a:srgbClr val="FF0000"/>
                </a:solidFill>
              </a:rPr>
              <a:t> ,про птахів багато </a:t>
            </a:r>
            <a:r>
              <a:rPr lang="uk-UA" sz="4800" i="1" dirty="0" err="1" smtClean="0">
                <a:solidFill>
                  <a:srgbClr val="FF0000"/>
                </a:solidFill>
              </a:rPr>
              <a:t>знаєм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138"/>
            <a:ext cx="313213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989138"/>
            <a:ext cx="33115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989138"/>
            <a:ext cx="262731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smtClean="0">
                <a:solidFill>
                  <a:srgbClr val="FFC000"/>
                </a:solidFill>
              </a:rPr>
              <a:t>Справжній друг і цінитель </a:t>
            </a:r>
            <a:r>
              <a:rPr lang="uk-UA" sz="4800" err="1" smtClean="0">
                <a:solidFill>
                  <a:srgbClr val="FFC000"/>
                </a:solidFill>
              </a:rPr>
              <a:t>природи-Юрій</a:t>
            </a:r>
            <a:r>
              <a:rPr lang="uk-UA" sz="4800" smtClean="0">
                <a:solidFill>
                  <a:srgbClr val="FFC000"/>
                </a:solidFill>
              </a:rPr>
              <a:t> </a:t>
            </a:r>
            <a:r>
              <a:rPr lang="uk-UA" sz="4800" err="1" smtClean="0">
                <a:solidFill>
                  <a:srgbClr val="FFC000"/>
                </a:solidFill>
              </a:rPr>
              <a:t>Старостенко</a:t>
            </a:r>
            <a:endParaRPr lang="ru-RU" sz="4800">
              <a:solidFill>
                <a:srgbClr val="FFC000"/>
              </a:solidFill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4284663" y="2705100"/>
            <a:ext cx="4175125" cy="1509713"/>
          </a:xfrm>
        </p:spPr>
        <p:txBody>
          <a:bodyPr/>
          <a:lstStyle/>
          <a:p>
            <a:pPr eaLnBrk="1" hangingPunct="1"/>
            <a:r>
              <a:rPr lang="uk-UA" sz="6600" smtClean="0"/>
              <a:t>                 </a:t>
            </a:r>
            <a:r>
              <a:rPr lang="uk-UA" sz="6600" smtClean="0">
                <a:solidFill>
                  <a:srgbClr val="C00000"/>
                </a:solidFill>
              </a:rPr>
              <a:t>1923-1965</a:t>
            </a:r>
            <a:endParaRPr lang="ru-RU" sz="6600" smtClean="0">
              <a:solidFill>
                <a:srgbClr val="C0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40671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4401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mtClean="0">
                <a:solidFill>
                  <a:srgbClr val="92D050"/>
                </a:solidFill>
              </a:rPr>
              <a:t>Народ скаже, як зав</a:t>
            </a:r>
            <a:r>
              <a:rPr smtClean="0">
                <a:solidFill>
                  <a:srgbClr val="92D050"/>
                </a:solidFill>
              </a:rPr>
              <a:t>’</a:t>
            </a:r>
            <a:r>
              <a:rPr lang="uk-UA" err="1" smtClean="0">
                <a:solidFill>
                  <a:srgbClr val="92D050"/>
                </a:solidFill>
              </a:rPr>
              <a:t>яже</a:t>
            </a:r>
            <a:endParaRPr lang="ru-RU">
              <a:solidFill>
                <a:srgbClr val="92D050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349500"/>
            <a:ext cx="7772400" cy="2592388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7030A0"/>
                </a:solidFill>
              </a:rPr>
              <a:t>Де багато пташок, там нема комашок.                                                               </a:t>
            </a:r>
          </a:p>
          <a:p>
            <a:pPr eaLnBrk="1" hangingPunct="1"/>
            <a:r>
              <a:rPr lang="uk-UA" sz="3200" smtClean="0">
                <a:solidFill>
                  <a:srgbClr val="71C30D"/>
                </a:solidFill>
              </a:rPr>
              <a:t>Воля пташці краща за золоту клітку.</a:t>
            </a:r>
          </a:p>
          <a:p>
            <a:pPr eaLnBrk="1" hangingPunct="1"/>
            <a:r>
              <a:rPr lang="uk-UA" sz="3200" smtClean="0">
                <a:solidFill>
                  <a:srgbClr val="C20E79"/>
                </a:solidFill>
              </a:rPr>
              <a:t>Як багато птиць, не буде гусениць.</a:t>
            </a:r>
          </a:p>
          <a:p>
            <a:pPr eaLnBrk="1" hangingPunct="1"/>
            <a:r>
              <a:rPr lang="uk-UA" sz="3200" smtClean="0">
                <a:solidFill>
                  <a:srgbClr val="CDC808"/>
                </a:solidFill>
              </a:rPr>
              <a:t>Ліпше пташці на зеленій вітці, ніж у пана в золотій  клітці.</a:t>
            </a:r>
          </a:p>
          <a:p>
            <a:pPr eaLnBrk="1" hangingPunct="1"/>
            <a:r>
              <a:rPr lang="uk-UA" sz="3200" smtClean="0">
                <a:solidFill>
                  <a:srgbClr val="D21304"/>
                </a:solidFill>
              </a:rPr>
              <a:t>Про птахів нам треба дбати, будем їх оберігати.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692280" cy="1584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smtClean="0">
                <a:solidFill>
                  <a:srgbClr val="FF0000"/>
                </a:solidFill>
              </a:rPr>
              <a:t>Екологічна допомога зимуючим птахам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2205038"/>
            <a:ext cx="7772400" cy="446405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2997200"/>
            <a:ext cx="1511300" cy="11525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84213" y="2349500"/>
            <a:ext cx="1511300" cy="647700"/>
          </a:xfrm>
          <a:prstGeom prst="triangle">
            <a:avLst/>
          </a:prstGeom>
          <a:solidFill>
            <a:srgbClr val="D213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8538" y="2997200"/>
            <a:ext cx="1582737" cy="11525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95738" y="2997200"/>
            <a:ext cx="1728787" cy="1152525"/>
          </a:xfrm>
          <a:prstGeom prst="rect">
            <a:avLst/>
          </a:prstGeom>
          <a:solidFill>
            <a:srgbClr val="C20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11863" y="2997200"/>
            <a:ext cx="1800225" cy="1152525"/>
          </a:xfrm>
          <a:prstGeom prst="rect">
            <a:avLst/>
          </a:prstGeom>
          <a:solidFill>
            <a:srgbClr val="71C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268538" y="2420938"/>
            <a:ext cx="1582737" cy="57626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995738" y="2492375"/>
            <a:ext cx="1728787" cy="5048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011863" y="2565400"/>
            <a:ext cx="1800225" cy="431800"/>
          </a:xfrm>
          <a:prstGeom prst="triangle">
            <a:avLst>
              <a:gd name="adj" fmla="val 50000"/>
            </a:avLst>
          </a:prstGeom>
          <a:solidFill>
            <a:srgbClr val="AF88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9" name="TextBox 17"/>
          <p:cNvSpPr txBox="1">
            <a:spLocks noChangeArrowheads="1"/>
          </p:cNvSpPr>
          <p:nvPr/>
        </p:nvSpPr>
        <p:spPr bwMode="auto">
          <a:xfrm>
            <a:off x="755650" y="3357563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B050"/>
                </a:solidFill>
                <a:latin typeface="Constantia" pitchFamily="18" charset="0"/>
              </a:rPr>
              <a:t>500 : 100 - 4</a:t>
            </a:r>
            <a:endParaRPr lang="ru-RU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7420" name="TextBox 18"/>
          <p:cNvSpPr txBox="1">
            <a:spLocks noChangeArrowheads="1"/>
          </p:cNvSpPr>
          <p:nvPr/>
        </p:nvSpPr>
        <p:spPr bwMode="auto">
          <a:xfrm>
            <a:off x="2339975" y="3284538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AF2191"/>
                </a:solidFill>
                <a:latin typeface="Constantia" pitchFamily="18" charset="0"/>
              </a:rPr>
              <a:t>(20-6) : 7</a:t>
            </a:r>
            <a:endParaRPr lang="ru-RU">
              <a:solidFill>
                <a:srgbClr val="AF2191"/>
              </a:solidFill>
              <a:latin typeface="Constantia" pitchFamily="18" charset="0"/>
            </a:endParaRPr>
          </a:p>
        </p:txBody>
      </p: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4067175" y="3213100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(20+20) : 10</a:t>
            </a:r>
            <a:endParaRPr lang="ru-RU">
              <a:latin typeface="Constantia" pitchFamily="18" charset="0"/>
            </a:endParaRPr>
          </a:p>
        </p:txBody>
      </p:sp>
      <p:sp>
        <p:nvSpPr>
          <p:cNvPr id="17422" name="TextBox 20"/>
          <p:cNvSpPr txBox="1">
            <a:spLocks noChangeArrowheads="1"/>
          </p:cNvSpPr>
          <p:nvPr/>
        </p:nvSpPr>
        <p:spPr bwMode="auto">
          <a:xfrm>
            <a:off x="6156325" y="32131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C00000"/>
                </a:solidFill>
                <a:latin typeface="Constantia" pitchFamily="18" charset="0"/>
              </a:rPr>
              <a:t>(72-12) : 10</a:t>
            </a:r>
            <a:endParaRPr lang="ru-RU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755650" y="4508500"/>
            <a:ext cx="73453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FF00"/>
                </a:solidFill>
                <a:latin typeface="Constantia" pitchFamily="18" charset="0"/>
              </a:rPr>
              <a:t>1)Птахи полюбляють; </a:t>
            </a:r>
          </a:p>
          <a:p>
            <a:r>
              <a:rPr lang="uk-UA" sz="2400">
                <a:solidFill>
                  <a:srgbClr val="C00000"/>
                </a:solidFill>
                <a:latin typeface="Constantia" pitchFamily="18" charset="0"/>
              </a:rPr>
              <a:t>2) пшоно, крихти хліба ;</a:t>
            </a:r>
          </a:p>
          <a:p>
            <a:r>
              <a:rPr lang="uk-UA" sz="2400">
                <a:solidFill>
                  <a:srgbClr val="C00000"/>
                </a:solidFill>
                <a:latin typeface="Constantia" pitchFamily="18" charset="0"/>
              </a:rPr>
              <a:t>3) гречану кашу;</a:t>
            </a:r>
          </a:p>
          <a:p>
            <a:r>
              <a:rPr lang="uk-UA" sz="2400">
                <a:solidFill>
                  <a:srgbClr val="C00000"/>
                </a:solidFill>
                <a:latin typeface="Constantia" pitchFamily="18" charset="0"/>
              </a:rPr>
              <a:t>4) соняшникове насіння ;</a:t>
            </a:r>
          </a:p>
          <a:p>
            <a:r>
              <a:rPr lang="uk-UA" sz="2400">
                <a:solidFill>
                  <a:srgbClr val="C00000"/>
                </a:solidFill>
                <a:latin typeface="Constantia" pitchFamily="18" charset="0"/>
              </a:rPr>
              <a:t>5) капусту і картоплю ;</a:t>
            </a:r>
          </a:p>
          <a:p>
            <a:r>
              <a:rPr lang="uk-UA" sz="2400">
                <a:solidFill>
                  <a:srgbClr val="C00000"/>
                </a:solidFill>
                <a:latin typeface="Constantia" pitchFamily="18" charset="0"/>
              </a:rPr>
              <a:t>6) несолоне сало, насіння дині.</a:t>
            </a:r>
          </a:p>
          <a:p>
            <a:endParaRPr lang="ru-RU" sz="240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43932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smtClean="0"/>
              <a:t/>
            </a:r>
            <a:br>
              <a:rPr lang="uk-UA" sz="4400" smtClean="0"/>
            </a:br>
            <a:r>
              <a:rPr lang="uk-UA" sz="4400" smtClean="0"/>
              <a:t/>
            </a:r>
            <a:br>
              <a:rPr lang="uk-UA" sz="4400" smtClean="0"/>
            </a:br>
            <a:r>
              <a:rPr lang="uk-UA" sz="4400" smtClean="0"/>
              <a:t/>
            </a:r>
            <a:br>
              <a:rPr lang="uk-UA" sz="4400" smtClean="0"/>
            </a:br>
            <a:r>
              <a:rPr lang="uk-UA" sz="4800" smtClean="0"/>
              <a:t>Про птахів нам треба дбати ,              </a:t>
            </a:r>
            <a:br>
              <a:rPr lang="uk-UA" sz="4800" smtClean="0"/>
            </a:br>
            <a:r>
              <a:rPr lang="uk-UA" sz="4800" smtClean="0"/>
              <a:t>              </a:t>
            </a:r>
            <a:r>
              <a:rPr lang="uk-UA" sz="4800" err="1" smtClean="0"/>
              <a:t>будем</a:t>
            </a:r>
            <a:r>
              <a:rPr lang="uk-UA" sz="4800" smtClean="0"/>
              <a:t> їх оберігати</a:t>
            </a:r>
            <a:endParaRPr lang="ru-RU" sz="4800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357188" y="2500313"/>
            <a:ext cx="7945437" cy="10096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3" descr="F:\Новая папка\снігурі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22145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F:\Новая папка\сини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5286375"/>
            <a:ext cx="25368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F:\Новая папка\дяте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75"/>
            <a:ext cx="249078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:\Новая папка\голуб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714500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F:\Новая папка\gorobe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500438"/>
            <a:ext cx="22526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F:\солове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5186363"/>
            <a:ext cx="210026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F:\ласточ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3429000"/>
            <a:ext cx="2286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7343772" cy="1255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     </a:t>
            </a:r>
            <a:r>
              <a:rPr lang="uk-UA" sz="5400" smtClean="0"/>
              <a:t>Птахів оберігає нині          </a:t>
            </a:r>
            <a:br>
              <a:rPr lang="uk-UA" sz="5400" smtClean="0"/>
            </a:br>
            <a:r>
              <a:rPr lang="uk-UA" sz="5400" smtClean="0"/>
              <a:t>   Червона книга України</a:t>
            </a:r>
            <a:endParaRPr lang="ru-RU" sz="540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F:\Новая папка\червона 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071813"/>
            <a:ext cx="33575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367188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годивны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81075"/>
            <a:ext cx="34305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повз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716338"/>
            <a:ext cx="3863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-387350"/>
            <a:ext cx="8229600" cy="1368425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  <a:latin typeface="Arial" charset="0"/>
              </a:rPr>
              <a:t>Малювали ми трудились  </a:t>
            </a:r>
            <a:r>
              <a:rPr lang="uk-UA" sz="2400" b="1" i="1" smtClean="0">
                <a:solidFill>
                  <a:schemeClr val="hlink"/>
                </a:solidFill>
                <a:latin typeface="Arial" charset="0"/>
              </a:rPr>
              <a:t> і гарненькі пташки у нас </a:t>
            </a:r>
            <a:r>
              <a:rPr lang="en-US" sz="2400" b="1" i="1" smtClean="0">
                <a:solidFill>
                  <a:schemeClr val="hlink"/>
                </a:solidFill>
                <a:latin typeface="Arial" charset="0"/>
              </a:rPr>
              <a:t>            </a:t>
            </a:r>
            <a:br>
              <a:rPr lang="en-US" sz="2400" b="1" i="1" smtClean="0">
                <a:solidFill>
                  <a:schemeClr val="hlink"/>
                </a:solidFill>
                <a:latin typeface="Arial" charset="0"/>
              </a:rPr>
            </a:br>
            <a:r>
              <a:rPr lang="en-US" sz="2400" b="1" i="1" smtClean="0">
                <a:solidFill>
                  <a:schemeClr val="hlink"/>
                </a:solidFill>
                <a:latin typeface="Arial" charset="0"/>
              </a:rPr>
              <a:t>                                    </a:t>
            </a:r>
            <a:r>
              <a:rPr lang="uk-UA" sz="2400" b="1" i="1" smtClean="0">
                <a:solidFill>
                  <a:schemeClr val="hlink"/>
                </a:solidFill>
                <a:latin typeface="Arial" charset="0"/>
              </a:rPr>
              <a:t>з</a:t>
            </a:r>
            <a:r>
              <a:rPr lang="en-US" sz="2400" b="1" i="1" smtClean="0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uk-UA" sz="2400" b="1" i="1" smtClean="0">
                <a:solidFill>
                  <a:schemeClr val="hlink"/>
                </a:solidFill>
                <a:latin typeface="Arial" charset="0"/>
              </a:rPr>
              <a:t>явились</a:t>
            </a:r>
            <a:endParaRPr lang="ru-RU" sz="2400" b="1" i="1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0486" name="Rectangle 6"/>
          <p:cNvSpPr>
            <a:spLocks noGrp="1"/>
          </p:cNvSpPr>
          <p:nvPr>
            <p:ph type="body" idx="4294967295"/>
          </p:nvPr>
        </p:nvSpPr>
        <p:spPr>
          <a:xfrm>
            <a:off x="468313" y="1989138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сыны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836613"/>
            <a:ext cx="2698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Пташка 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29876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птатах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357563"/>
            <a:ext cx="396875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-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4-А</Template>
  <TotalTime>64</TotalTime>
  <Words>99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4-А</vt:lpstr>
      <vt:lpstr>4-А</vt:lpstr>
      <vt:lpstr>4-А</vt:lpstr>
      <vt:lpstr>4-А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Малювали ми трудились   і гарненькі пташки у нас                                                  з’явились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Різні книги ми читаєм ,про птахів багато знаєм</dc:title>
  <dc:creator>User</dc:creator>
  <cp:lastModifiedBy>Пользователь</cp:lastModifiedBy>
  <cp:revision>8</cp:revision>
  <dcterms:created xsi:type="dcterms:W3CDTF">2013-02-03T18:13:16Z</dcterms:created>
  <dcterms:modified xsi:type="dcterms:W3CDTF">2013-02-14T09:16:47Z</dcterms:modified>
</cp:coreProperties>
</file>