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16" d="100"/>
          <a:sy n="116" d="100"/>
        </p:scale>
        <p:origin x="1446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3214678" y="-24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Математика</a:t>
            </a:r>
            <a:endParaRPr lang="en-US" sz="36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291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10" y="788974"/>
            <a:ext cx="385447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910" y="1500174"/>
            <a:ext cx="3854478" cy="46656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788974"/>
            <a:ext cx="378462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3784627" cy="46259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785794"/>
            <a:ext cx="2751165" cy="64930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85794"/>
            <a:ext cx="4854602" cy="53403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4348" y="1435100"/>
            <a:ext cx="275116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14355"/>
            <a:ext cx="5486400" cy="4013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348" y="831863"/>
            <a:ext cx="7715304" cy="5311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8E0A8-8E48-42ED-884C-4B8AE84DB2DE}" type="datetimeFigureOut">
              <a:rPr lang="en-US" smtClean="0"/>
              <a:pPr/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1080120"/>
          </a:xfrm>
        </p:spPr>
        <p:txBody>
          <a:bodyPr/>
          <a:lstStyle/>
          <a:p>
            <a:r>
              <a:rPr lang="uk-UA" dirty="0" smtClean="0">
                <a:solidFill>
                  <a:srgbClr val="C00000"/>
                </a:solidFill>
              </a:rPr>
              <a:t>Математика в професіях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772817"/>
            <a:ext cx="6400800" cy="3744415"/>
          </a:xfrm>
        </p:spPr>
        <p:txBody>
          <a:bodyPr>
            <a:normAutofit fontScale="92500" lnSpcReduction="20000"/>
          </a:bodyPr>
          <a:lstStyle/>
          <a:p>
            <a:r>
              <a:rPr lang="uk-UA" dirty="0">
                <a:solidFill>
                  <a:schemeClr val="tx1"/>
                </a:solidFill>
              </a:rPr>
              <a:t>Існує поширена помилка, згідно з яким людині, </a:t>
            </a:r>
            <a:r>
              <a:rPr lang="uk-UA" dirty="0" smtClean="0">
                <a:solidFill>
                  <a:schemeClr val="tx1"/>
                </a:solidFill>
              </a:rPr>
              <a:t>вивчаючи у </a:t>
            </a:r>
            <a:r>
              <a:rPr lang="uk-UA" dirty="0">
                <a:solidFill>
                  <a:schemeClr val="tx1"/>
                </a:solidFill>
              </a:rPr>
              <a:t>вузі математику, судилося працювати хіба що вчителем математики в школі. Насправді математику не даремно називають царицею наук. Існують </a:t>
            </a:r>
            <a:r>
              <a:rPr lang="uk-UA" dirty="0" smtClean="0">
                <a:solidFill>
                  <a:schemeClr val="tx1"/>
                </a:solidFill>
              </a:rPr>
              <a:t>численні </a:t>
            </a:r>
            <a:r>
              <a:rPr lang="uk-UA" b="1" dirty="0" smtClean="0">
                <a:solidFill>
                  <a:schemeClr val="tx1"/>
                </a:solidFill>
              </a:rPr>
              <a:t>професії</a:t>
            </a:r>
            <a:r>
              <a:rPr lang="uk-UA" b="1" dirty="0">
                <a:solidFill>
                  <a:schemeClr val="tx1"/>
                </a:solidFill>
              </a:rPr>
              <a:t>, пов’язані з математикою</a:t>
            </a:r>
            <a:r>
              <a:rPr lang="uk-UA" dirty="0">
                <a:solidFill>
                  <a:schemeClr val="tx1"/>
                </a:solidFill>
              </a:rPr>
              <a:t>. Так що любителям чисел і формул є з чого вибрати.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062463"/>
            <a:ext cx="4928020" cy="48505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err="1">
                <a:solidFill>
                  <a:srgbClr val="C00000"/>
                </a:solidFill>
              </a:rPr>
              <a:t>С</a:t>
            </a:r>
            <a:r>
              <a:rPr lang="ru-RU" b="1" u="sng" dirty="0" err="1" smtClean="0">
                <a:solidFill>
                  <a:srgbClr val="C00000"/>
                </a:solidFill>
              </a:rPr>
              <a:t>тик</a:t>
            </a:r>
            <a:r>
              <a:rPr lang="ru-RU" b="1" u="sng" dirty="0" smtClean="0">
                <a:solidFill>
                  <a:srgbClr val="C00000"/>
                </a:solidFill>
              </a:rPr>
              <a:t> </a:t>
            </a:r>
            <a:r>
              <a:rPr lang="ru-RU" b="1" u="sng" dirty="0">
                <a:solidFill>
                  <a:srgbClr val="C00000"/>
                </a:solidFill>
              </a:rPr>
              <a:t>математики та </a:t>
            </a:r>
            <a:r>
              <a:rPr lang="ru-RU" b="1" u="sng" dirty="0" err="1">
                <a:solidFill>
                  <a:srgbClr val="C00000"/>
                </a:solidFill>
              </a:rPr>
              <a:t>інших</a:t>
            </a:r>
            <a:r>
              <a:rPr lang="ru-RU" b="1" u="sng" dirty="0">
                <a:solidFill>
                  <a:srgbClr val="C00000"/>
                </a:solidFill>
              </a:rPr>
              <a:t> наук</a:t>
            </a:r>
            <a:endParaRPr lang="en-US" u="sng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uk-UA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Зазвичай професії, пов’язані з математикою, </a:t>
            </a:r>
            <a:r>
              <a:rPr lang="uk-UA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лежать на стику математики та інших наук</a:t>
            </a:r>
            <a:r>
              <a:rPr lang="uk-UA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Наприклад, інженерам необхідно знати також фізику і хімію. А всі економічні спеціальності «тримаються» на математиці і, зрозуміло, економіці. Математика може взаємодіяти навіть з лінгвістикою: при створенні систем штучного інтелекту важливі як математичні знання, так і знання природних мов.</a:t>
            </a:r>
            <a:endParaRPr lang="en-US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214" y="857232"/>
            <a:ext cx="4505431" cy="52689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u="sng" dirty="0" smtClean="0">
                <a:solidFill>
                  <a:srgbClr val="C00000"/>
                </a:solidFill>
              </a:rPr>
              <a:t>Найпопулярніші </a:t>
            </a:r>
            <a:r>
              <a:rPr lang="uk-UA" b="1" u="sng" dirty="0">
                <a:solidFill>
                  <a:srgbClr val="C00000"/>
                </a:solidFill>
              </a:rPr>
              <a:t>сьогодні </a:t>
            </a:r>
            <a:r>
              <a:rPr lang="uk-UA" b="1" u="sng" dirty="0" smtClean="0">
                <a:solidFill>
                  <a:srgbClr val="C00000"/>
                </a:solidFill>
              </a:rPr>
              <a:t>професії</a:t>
            </a:r>
            <a:endParaRPr lang="en-US" b="1" u="sng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b="1" i="1" u="sng" dirty="0" smtClean="0">
                <a:solidFill>
                  <a:srgbClr val="0070C0"/>
                </a:solidFill>
              </a:rPr>
              <a:t>Професія програміста</a:t>
            </a:r>
          </a:p>
          <a:p>
            <a:pPr marL="0" indent="0">
              <a:buNone/>
            </a:pPr>
            <a:r>
              <a:rPr lang="uk-UA" i="1" dirty="0">
                <a:solidFill>
                  <a:srgbClr val="FF0000"/>
                </a:solidFill>
              </a:rPr>
              <a:t>У сучасному суспільстві без обчислювальної техніки нікуди, тому потреба в професійних програмістів не зменшується, а тільки зростає. Комп’ютерні програми підпорядковуються певними алгоритмами, а поняття алгоритму безпосередньо пов’язано з математикою.</a:t>
            </a:r>
            <a:endParaRPr lang="en-US" i="1" u="sng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b="1" i="1" u="sng" dirty="0">
                <a:solidFill>
                  <a:srgbClr val="0070C0"/>
                </a:solidFill>
              </a:rPr>
              <a:t>П</a:t>
            </a:r>
            <a:r>
              <a:rPr lang="uk-UA" b="1" i="1" u="sng" dirty="0" smtClean="0">
                <a:solidFill>
                  <a:srgbClr val="0070C0"/>
                </a:solidFill>
              </a:rPr>
              <a:t>рофесія аналітика</a:t>
            </a:r>
          </a:p>
          <a:p>
            <a:pPr marL="0" indent="0">
              <a:buNone/>
            </a:pPr>
            <a:r>
              <a:rPr lang="uk-UA" i="1" dirty="0">
                <a:solidFill>
                  <a:srgbClr val="FF0000"/>
                </a:solidFill>
              </a:rPr>
              <a:t>Проаналізувавши всю інформацію про поточну діяльність компанії, він формулює рекомендації щодо її подальшого розвитку. Для аналізу інформації аналітик користується в тому числі і статистичними методами, тому без математичних здібностей йому обійтися не можна</a:t>
            </a:r>
            <a:r>
              <a:rPr lang="uk-UA" i="1" dirty="0"/>
              <a:t>.</a:t>
            </a:r>
            <a:endParaRPr lang="en-US" i="1" u="sng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795191"/>
            <a:ext cx="7143750" cy="53672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800" b="1" u="sng" dirty="0">
                <a:solidFill>
                  <a:srgbClr val="C00000"/>
                </a:solidFill>
              </a:rPr>
              <a:t>А</a:t>
            </a:r>
            <a:r>
              <a:rPr lang="uk-UA" sz="4800" b="1" u="sng" dirty="0" smtClean="0">
                <a:solidFill>
                  <a:srgbClr val="C00000"/>
                </a:solidFill>
              </a:rPr>
              <a:t>рхітектура </a:t>
            </a:r>
            <a:r>
              <a:rPr lang="uk-UA" sz="4800" b="1" u="sng" dirty="0">
                <a:solidFill>
                  <a:srgbClr val="C00000"/>
                </a:solidFill>
              </a:rPr>
              <a:t>та </a:t>
            </a:r>
            <a:r>
              <a:rPr lang="uk-UA" sz="4800" b="1" u="sng" dirty="0" smtClean="0">
                <a:solidFill>
                  <a:srgbClr val="C00000"/>
                </a:solidFill>
              </a:rPr>
              <a:t>живопис</a:t>
            </a:r>
            <a:endParaRPr lang="uk-UA" sz="4800" u="sng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36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Математика </a:t>
            </a:r>
            <a:r>
              <a:rPr lang="ru-RU" sz="36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необхідна</a:t>
            </a:r>
            <a:r>
              <a:rPr lang="ru-RU" sz="36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6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навіть</a:t>
            </a:r>
            <a:r>
              <a:rPr lang="ru-RU" sz="36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в </a:t>
            </a:r>
            <a:r>
              <a:rPr lang="ru-RU" sz="36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мистецтві</a:t>
            </a:r>
            <a:r>
              <a:rPr lang="ru-RU" sz="36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36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адже</a:t>
            </a:r>
            <a:r>
              <a:rPr lang="ru-RU" sz="36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вона </a:t>
            </a:r>
            <a:r>
              <a:rPr lang="ru-RU" sz="36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лежить</a:t>
            </a:r>
            <a:r>
              <a:rPr lang="ru-RU" sz="36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в </a:t>
            </a:r>
            <a:r>
              <a:rPr lang="ru-RU" sz="36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основі</a:t>
            </a:r>
            <a:r>
              <a:rPr lang="ru-RU" sz="36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6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гармонії</a:t>
            </a:r>
            <a:r>
              <a:rPr lang="ru-RU" sz="36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sz="36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Скажімо</a:t>
            </a:r>
            <a:r>
              <a:rPr lang="ru-RU" sz="36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в </a:t>
            </a:r>
            <a:r>
              <a:rPr lang="ru-RU" sz="36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архітектурі</a:t>
            </a:r>
            <a:r>
              <a:rPr lang="ru-RU" sz="36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та </a:t>
            </a:r>
            <a:r>
              <a:rPr lang="ru-RU" sz="36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живопису</a:t>
            </a:r>
            <a:r>
              <a:rPr lang="ru-RU" sz="36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ru-RU" sz="36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важливі</a:t>
            </a:r>
            <a:r>
              <a:rPr lang="ru-RU" sz="36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6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поняття</a:t>
            </a:r>
            <a:r>
              <a:rPr lang="ru-RU" sz="36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6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симетрії</a:t>
            </a:r>
            <a:r>
              <a:rPr lang="ru-RU" sz="36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золотого </a:t>
            </a:r>
            <a:r>
              <a:rPr lang="ru-RU" sz="36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перетину</a:t>
            </a:r>
            <a:r>
              <a:rPr lang="ru-RU" sz="36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Художники не </a:t>
            </a:r>
            <a:r>
              <a:rPr lang="ru-RU" sz="36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завжди</a:t>
            </a:r>
            <a:r>
              <a:rPr lang="ru-RU" sz="36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6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користуються</a:t>
            </a:r>
            <a:r>
              <a:rPr lang="ru-RU" sz="36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6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математичними</a:t>
            </a:r>
            <a:r>
              <a:rPr lang="ru-RU" sz="36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6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знаннями</a:t>
            </a:r>
            <a:r>
              <a:rPr lang="ru-RU" sz="36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6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свідомо</a:t>
            </a:r>
            <a:r>
              <a:rPr lang="ru-RU" sz="36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але </a:t>
            </a:r>
            <a:r>
              <a:rPr lang="ru-RU" sz="36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це</a:t>
            </a:r>
            <a:r>
              <a:rPr lang="ru-RU" sz="36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не </a:t>
            </a:r>
            <a:r>
              <a:rPr lang="ru-RU" sz="36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означає</a:t>
            </a:r>
            <a:r>
              <a:rPr lang="ru-RU" sz="36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36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що</a:t>
            </a:r>
            <a:r>
              <a:rPr lang="ru-RU" sz="36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вони не </a:t>
            </a:r>
            <a:r>
              <a:rPr lang="ru-RU" sz="36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користуються</a:t>
            </a:r>
            <a:r>
              <a:rPr lang="ru-RU" sz="36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ними </a:t>
            </a:r>
            <a:r>
              <a:rPr lang="ru-RU" sz="36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взагалі</a:t>
            </a:r>
            <a:r>
              <a:rPr lang="ru-RU" sz="36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uk-UA" sz="36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41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052736"/>
            <a:ext cx="5532107" cy="41490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6000" b="1" u="sng" dirty="0">
                <a:solidFill>
                  <a:srgbClr val="C00000"/>
                </a:solidFill>
              </a:rPr>
              <a:t>М</a:t>
            </a:r>
            <a:r>
              <a:rPr lang="uk-UA" sz="6000" b="1" u="sng" dirty="0" smtClean="0">
                <a:solidFill>
                  <a:srgbClr val="C00000"/>
                </a:solidFill>
              </a:rPr>
              <a:t>узика</a:t>
            </a:r>
            <a:endParaRPr lang="uk-UA" sz="6000" u="sng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 smtClean="0"/>
          </a:p>
          <a:p>
            <a:pPr marL="0" indent="0">
              <a:buNone/>
            </a:pPr>
            <a:r>
              <a:rPr lang="uk-UA" i="1" dirty="0" smtClean="0"/>
              <a:t>Тісно </a:t>
            </a:r>
            <a:r>
              <a:rPr lang="uk-UA" i="1" dirty="0"/>
              <a:t>пов’язана математика і </a:t>
            </a:r>
            <a:r>
              <a:rPr lang="uk-UA" b="1" i="1" dirty="0"/>
              <a:t>з музикою</a:t>
            </a:r>
            <a:r>
              <a:rPr lang="uk-UA" i="1" dirty="0"/>
              <a:t>; </a:t>
            </a:r>
            <a:r>
              <a:rPr lang="uk-UA" i="1" dirty="0" err="1"/>
              <a:t>Лейбніц</a:t>
            </a:r>
            <a:r>
              <a:rPr lang="uk-UA" i="1" dirty="0"/>
              <a:t> називав музику «таємничої арифметикою душі», яка «обчислює, сама того не усвідомлюючи», а Стародавній Греції музику прямо вважали розділом теорії чисел.</a:t>
            </a:r>
          </a:p>
        </p:txBody>
      </p:sp>
    </p:spTree>
    <p:extLst>
      <p:ext uri="{BB962C8B-B14F-4D97-AF65-F5344CB8AC3E}">
        <p14:creationId xmlns:p14="http://schemas.microsoft.com/office/powerpoint/2010/main" val="11211855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831863"/>
            <a:ext cx="6372200" cy="47044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54032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Н</a:t>
            </a:r>
            <a:r>
              <a:rPr lang="ru-RU" sz="3200" b="1" dirty="0" smtClean="0">
                <a:solidFill>
                  <a:srgbClr val="C00000"/>
                </a:solidFill>
              </a:rPr>
              <a:t>аука </a:t>
            </a:r>
            <a:r>
              <a:rPr lang="ru-RU" sz="3200" b="1" dirty="0" err="1">
                <a:solidFill>
                  <a:srgbClr val="C00000"/>
                </a:solidFill>
              </a:rPr>
              <a:t>потрібна</a:t>
            </a:r>
            <a:r>
              <a:rPr lang="ru-RU" sz="3200" b="1" dirty="0">
                <a:solidFill>
                  <a:srgbClr val="C00000"/>
                </a:solidFill>
              </a:rPr>
              <a:t> нам в </a:t>
            </a:r>
            <a:r>
              <a:rPr lang="ru-RU" sz="3200" b="1" dirty="0" err="1">
                <a:solidFill>
                  <a:srgbClr val="C00000"/>
                </a:solidFill>
              </a:rPr>
              <a:t>повсякденному</a:t>
            </a:r>
            <a:r>
              <a:rPr lang="ru-RU" sz="3200" b="1" dirty="0">
                <a:solidFill>
                  <a:srgbClr val="C00000"/>
                </a:solidFill>
              </a:rPr>
              <a:t> </a:t>
            </a:r>
            <a:r>
              <a:rPr lang="ru-RU" sz="3200" b="1" dirty="0" err="1">
                <a:solidFill>
                  <a:srgbClr val="C00000"/>
                </a:solidFill>
              </a:rPr>
              <a:t>житті</a:t>
            </a:r>
            <a:endParaRPr lang="uk-UA" sz="32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800" i="1" dirty="0" err="1">
                <a:solidFill>
                  <a:srgbClr val="FF0000"/>
                </a:solidFill>
              </a:rPr>
              <a:t>Важко</a:t>
            </a:r>
            <a:r>
              <a:rPr lang="ru-RU" sz="2800" i="1" dirty="0">
                <a:solidFill>
                  <a:srgbClr val="FF0000"/>
                </a:solidFill>
              </a:rPr>
              <a:t> </a:t>
            </a:r>
            <a:r>
              <a:rPr lang="ru-RU" sz="2800" i="1" dirty="0" err="1">
                <a:solidFill>
                  <a:srgbClr val="FF0000"/>
                </a:solidFill>
              </a:rPr>
              <a:t>обійтися</a:t>
            </a:r>
            <a:r>
              <a:rPr lang="ru-RU" sz="2800" i="1" dirty="0">
                <a:solidFill>
                  <a:srgbClr val="FF0000"/>
                </a:solidFill>
              </a:rPr>
              <a:t> </a:t>
            </a:r>
            <a:r>
              <a:rPr lang="ru-RU" sz="2800" i="1" dirty="0" err="1">
                <a:solidFill>
                  <a:srgbClr val="FF0000"/>
                </a:solidFill>
              </a:rPr>
              <a:t>сьогодні</a:t>
            </a:r>
            <a:r>
              <a:rPr lang="ru-RU" sz="2800" i="1" dirty="0">
                <a:solidFill>
                  <a:srgbClr val="FF0000"/>
                </a:solidFill>
              </a:rPr>
              <a:t> без математики! </a:t>
            </a:r>
            <a:r>
              <a:rPr lang="ru-RU" sz="2800" i="1" dirty="0" err="1">
                <a:solidFill>
                  <a:srgbClr val="FF0000"/>
                </a:solidFill>
              </a:rPr>
              <a:t>Усім</a:t>
            </a:r>
            <a:r>
              <a:rPr lang="ru-RU" sz="2800" i="1" dirty="0">
                <a:solidFill>
                  <a:srgbClr val="FF0000"/>
                </a:solidFill>
              </a:rPr>
              <a:t> – і </a:t>
            </a:r>
            <a:r>
              <a:rPr lang="ru-RU" sz="2800" i="1" dirty="0" err="1">
                <a:solidFill>
                  <a:srgbClr val="FF0000"/>
                </a:solidFill>
              </a:rPr>
              <a:t>дрослим</a:t>
            </a:r>
            <a:r>
              <a:rPr lang="ru-RU" sz="2800" i="1" dirty="0">
                <a:solidFill>
                  <a:srgbClr val="FF0000"/>
                </a:solidFill>
              </a:rPr>
              <a:t>, і </a:t>
            </a:r>
            <a:r>
              <a:rPr lang="ru-RU" sz="2800" i="1" dirty="0" err="1">
                <a:solidFill>
                  <a:srgbClr val="FF0000"/>
                </a:solidFill>
              </a:rPr>
              <a:t>дітям</a:t>
            </a:r>
            <a:r>
              <a:rPr lang="ru-RU" sz="2800" i="1" dirty="0">
                <a:solidFill>
                  <a:srgbClr val="FF0000"/>
                </a:solidFill>
              </a:rPr>
              <a:t> – </a:t>
            </a:r>
            <a:r>
              <a:rPr lang="ru-RU" sz="2800" i="1" dirty="0" err="1">
                <a:solidFill>
                  <a:srgbClr val="FF0000"/>
                </a:solidFill>
              </a:rPr>
              <a:t>потрібна</a:t>
            </a:r>
            <a:r>
              <a:rPr lang="ru-RU" sz="2800" i="1" dirty="0">
                <a:solidFill>
                  <a:srgbClr val="FF0000"/>
                </a:solidFill>
              </a:rPr>
              <a:t> </a:t>
            </a:r>
            <a:r>
              <a:rPr lang="ru-RU" sz="2800" i="1" dirty="0" err="1">
                <a:solidFill>
                  <a:srgbClr val="FF0000"/>
                </a:solidFill>
              </a:rPr>
              <a:t>її</a:t>
            </a:r>
            <a:r>
              <a:rPr lang="ru-RU" sz="2800" i="1" dirty="0">
                <a:solidFill>
                  <a:srgbClr val="FF0000"/>
                </a:solidFill>
              </a:rPr>
              <a:t> </a:t>
            </a:r>
            <a:r>
              <a:rPr lang="ru-RU" sz="2800" i="1" dirty="0" err="1">
                <a:solidFill>
                  <a:srgbClr val="FF0000"/>
                </a:solidFill>
              </a:rPr>
              <a:t>допомога</a:t>
            </a:r>
            <a:r>
              <a:rPr lang="ru-RU" sz="2800" i="1" dirty="0">
                <a:solidFill>
                  <a:srgbClr val="FF0000"/>
                </a:solidFill>
              </a:rPr>
              <a:t> у </a:t>
            </a:r>
            <a:r>
              <a:rPr lang="ru-RU" sz="2800" i="1" dirty="0" err="1">
                <a:solidFill>
                  <a:srgbClr val="FF0000"/>
                </a:solidFill>
              </a:rPr>
              <a:t>повсякденному</a:t>
            </a:r>
            <a:r>
              <a:rPr lang="ru-RU" sz="2800" i="1" dirty="0">
                <a:solidFill>
                  <a:srgbClr val="FF0000"/>
                </a:solidFill>
              </a:rPr>
              <a:t> </a:t>
            </a:r>
            <a:r>
              <a:rPr lang="ru-RU" sz="2800" i="1" dirty="0" err="1">
                <a:solidFill>
                  <a:srgbClr val="FF0000"/>
                </a:solidFill>
              </a:rPr>
              <a:t>житті</a:t>
            </a:r>
            <a:r>
              <a:rPr lang="ru-RU" sz="2800" i="1" dirty="0">
                <a:solidFill>
                  <a:srgbClr val="FF0000"/>
                </a:solidFill>
              </a:rPr>
              <a:t>. Колись в </a:t>
            </a:r>
            <a:r>
              <a:rPr lang="ru-RU" sz="2800" i="1" dirty="0" err="1">
                <a:solidFill>
                  <a:srgbClr val="FF0000"/>
                </a:solidFill>
              </a:rPr>
              <a:t>Америці</a:t>
            </a:r>
            <a:r>
              <a:rPr lang="ru-RU" sz="2800" i="1" dirty="0">
                <a:solidFill>
                  <a:srgbClr val="FF0000"/>
                </a:solidFill>
              </a:rPr>
              <a:t> </a:t>
            </a:r>
            <a:r>
              <a:rPr lang="ru-RU" sz="2800" i="1" dirty="0" err="1">
                <a:solidFill>
                  <a:srgbClr val="FF0000"/>
                </a:solidFill>
              </a:rPr>
              <a:t>було</a:t>
            </a:r>
            <a:r>
              <a:rPr lang="ru-RU" sz="2800" i="1" dirty="0">
                <a:solidFill>
                  <a:srgbClr val="FF0000"/>
                </a:solidFill>
              </a:rPr>
              <a:t> </a:t>
            </a:r>
            <a:r>
              <a:rPr lang="ru-RU" sz="2800" i="1" dirty="0" err="1">
                <a:solidFill>
                  <a:srgbClr val="FF0000"/>
                </a:solidFill>
              </a:rPr>
              <a:t>обіцяно</a:t>
            </a:r>
            <a:r>
              <a:rPr lang="ru-RU" sz="2800" i="1" dirty="0">
                <a:solidFill>
                  <a:srgbClr val="FF0000"/>
                </a:solidFill>
              </a:rPr>
              <a:t> </a:t>
            </a:r>
            <a:r>
              <a:rPr lang="ru-RU" sz="2800" i="1" dirty="0" err="1">
                <a:solidFill>
                  <a:srgbClr val="FF0000"/>
                </a:solidFill>
              </a:rPr>
              <a:t>велику</a:t>
            </a:r>
            <a:r>
              <a:rPr lang="ru-RU" sz="2800" i="1" dirty="0">
                <a:solidFill>
                  <a:srgbClr val="FF0000"/>
                </a:solidFill>
              </a:rPr>
              <a:t> </a:t>
            </a:r>
            <a:r>
              <a:rPr lang="ru-RU" sz="2800" i="1" dirty="0" err="1">
                <a:solidFill>
                  <a:srgbClr val="FF0000"/>
                </a:solidFill>
              </a:rPr>
              <a:t>премію</a:t>
            </a:r>
            <a:r>
              <a:rPr lang="ru-RU" sz="2800" i="1" dirty="0">
                <a:solidFill>
                  <a:srgbClr val="FF0000"/>
                </a:solidFill>
              </a:rPr>
              <a:t> тому, </a:t>
            </a:r>
            <a:r>
              <a:rPr lang="ru-RU" sz="2800" i="1" dirty="0" err="1">
                <a:solidFill>
                  <a:srgbClr val="FF0000"/>
                </a:solidFill>
              </a:rPr>
              <a:t>хто</a:t>
            </a:r>
            <a:r>
              <a:rPr lang="ru-RU" sz="2800" i="1" dirty="0">
                <a:solidFill>
                  <a:srgbClr val="FF0000"/>
                </a:solidFill>
              </a:rPr>
              <a:t> </a:t>
            </a:r>
            <a:r>
              <a:rPr lang="ru-RU" sz="2800" i="1" dirty="0" err="1">
                <a:solidFill>
                  <a:srgbClr val="FF0000"/>
                </a:solidFill>
              </a:rPr>
              <a:t>напише</a:t>
            </a:r>
            <a:r>
              <a:rPr lang="ru-RU" sz="2800" i="1" dirty="0">
                <a:solidFill>
                  <a:srgbClr val="FF0000"/>
                </a:solidFill>
              </a:rPr>
              <a:t> книжку </a:t>
            </a:r>
            <a:r>
              <a:rPr lang="ru-RU" sz="2800" i="1" dirty="0" err="1">
                <a:solidFill>
                  <a:srgbClr val="FF0000"/>
                </a:solidFill>
              </a:rPr>
              <a:t>під</a:t>
            </a:r>
            <a:r>
              <a:rPr lang="ru-RU" sz="2800" i="1" dirty="0">
                <a:solidFill>
                  <a:srgbClr val="FF0000"/>
                </a:solidFill>
              </a:rPr>
              <a:t> </a:t>
            </a:r>
            <a:r>
              <a:rPr lang="ru-RU" sz="2800" i="1" dirty="0" err="1">
                <a:solidFill>
                  <a:srgbClr val="FF0000"/>
                </a:solidFill>
              </a:rPr>
              <a:t>назвою</a:t>
            </a:r>
            <a:r>
              <a:rPr lang="ru-RU" sz="2800" i="1" dirty="0">
                <a:solidFill>
                  <a:srgbClr val="FF0000"/>
                </a:solidFill>
              </a:rPr>
              <a:t> „Як </a:t>
            </a:r>
            <a:r>
              <a:rPr lang="ru-RU" sz="2800" i="1" dirty="0" err="1">
                <a:solidFill>
                  <a:srgbClr val="FF0000"/>
                </a:solidFill>
              </a:rPr>
              <a:t>людина</a:t>
            </a:r>
            <a:r>
              <a:rPr lang="ru-RU" sz="2800" i="1" dirty="0">
                <a:solidFill>
                  <a:srgbClr val="FF0000"/>
                </a:solidFill>
              </a:rPr>
              <a:t> жила без математики”. </a:t>
            </a:r>
            <a:r>
              <a:rPr lang="ru-RU" sz="2800" i="1" dirty="0" err="1">
                <a:solidFill>
                  <a:srgbClr val="FF0000"/>
                </a:solidFill>
              </a:rPr>
              <a:t>Бажаючих</a:t>
            </a:r>
            <a:r>
              <a:rPr lang="ru-RU" sz="2800" i="1" dirty="0">
                <a:solidFill>
                  <a:srgbClr val="FF0000"/>
                </a:solidFill>
              </a:rPr>
              <a:t> </a:t>
            </a:r>
            <a:r>
              <a:rPr lang="ru-RU" sz="2800" i="1" dirty="0" err="1">
                <a:solidFill>
                  <a:srgbClr val="FF0000"/>
                </a:solidFill>
              </a:rPr>
              <a:t>одержати</a:t>
            </a:r>
            <a:r>
              <a:rPr lang="ru-RU" sz="2800" i="1" dirty="0">
                <a:solidFill>
                  <a:srgbClr val="FF0000"/>
                </a:solidFill>
              </a:rPr>
              <a:t> </a:t>
            </a:r>
            <a:r>
              <a:rPr lang="ru-RU" sz="2800" i="1" dirty="0" err="1">
                <a:solidFill>
                  <a:srgbClr val="FF0000"/>
                </a:solidFill>
              </a:rPr>
              <a:t>премію</a:t>
            </a:r>
            <a:r>
              <a:rPr lang="ru-RU" sz="2800" i="1" dirty="0">
                <a:solidFill>
                  <a:srgbClr val="FF0000"/>
                </a:solidFill>
              </a:rPr>
              <a:t> </a:t>
            </a:r>
            <a:r>
              <a:rPr lang="ru-RU" sz="2800" i="1" dirty="0" err="1">
                <a:solidFill>
                  <a:srgbClr val="FF0000"/>
                </a:solidFill>
              </a:rPr>
              <a:t>знайшлося</a:t>
            </a:r>
            <a:r>
              <a:rPr lang="ru-RU" sz="2800" i="1" dirty="0">
                <a:solidFill>
                  <a:srgbClr val="FF0000"/>
                </a:solidFill>
              </a:rPr>
              <a:t> </a:t>
            </a:r>
            <a:r>
              <a:rPr lang="ru-RU" sz="2800" i="1" dirty="0" err="1">
                <a:solidFill>
                  <a:srgbClr val="FF0000"/>
                </a:solidFill>
              </a:rPr>
              <a:t>чимало</a:t>
            </a:r>
            <a:r>
              <a:rPr lang="ru-RU" sz="2800" i="1" dirty="0">
                <a:solidFill>
                  <a:srgbClr val="FF0000"/>
                </a:solidFill>
              </a:rPr>
              <a:t> та </a:t>
            </a:r>
            <a:r>
              <a:rPr lang="ru-RU" sz="2800" i="1" dirty="0" err="1">
                <a:solidFill>
                  <a:srgbClr val="FF0000"/>
                </a:solidFill>
              </a:rPr>
              <a:t>написати</a:t>
            </a:r>
            <a:r>
              <a:rPr lang="ru-RU" sz="2800" i="1" dirty="0">
                <a:solidFill>
                  <a:srgbClr val="FF0000"/>
                </a:solidFill>
              </a:rPr>
              <a:t> </a:t>
            </a:r>
            <a:r>
              <a:rPr lang="ru-RU" sz="2800" i="1" dirty="0" err="1">
                <a:solidFill>
                  <a:srgbClr val="FF0000"/>
                </a:solidFill>
              </a:rPr>
              <a:t>таку</a:t>
            </a:r>
            <a:r>
              <a:rPr lang="ru-RU" sz="2800" i="1" dirty="0">
                <a:solidFill>
                  <a:srgbClr val="FF0000"/>
                </a:solidFill>
              </a:rPr>
              <a:t> книжку </a:t>
            </a:r>
            <a:r>
              <a:rPr lang="ru-RU" sz="2800" i="1" dirty="0" err="1">
                <a:solidFill>
                  <a:srgbClr val="FF0000"/>
                </a:solidFill>
              </a:rPr>
              <a:t>ніхто</a:t>
            </a:r>
            <a:r>
              <a:rPr lang="ru-RU" sz="2800" i="1" dirty="0">
                <a:solidFill>
                  <a:srgbClr val="FF0000"/>
                </a:solidFill>
              </a:rPr>
              <a:t> не </a:t>
            </a:r>
            <a:r>
              <a:rPr lang="ru-RU" sz="2800" i="1" dirty="0" err="1">
                <a:solidFill>
                  <a:srgbClr val="FF0000"/>
                </a:solidFill>
              </a:rPr>
              <a:t>зміг</a:t>
            </a:r>
            <a:r>
              <a:rPr lang="ru-RU" sz="2800" i="1" dirty="0">
                <a:solidFill>
                  <a:srgbClr val="FF0000"/>
                </a:solidFill>
              </a:rPr>
              <a:t>. </a:t>
            </a:r>
            <a:r>
              <a:rPr lang="ru-RU" sz="2800" i="1" dirty="0" err="1">
                <a:solidFill>
                  <a:srgbClr val="FF0000"/>
                </a:solidFill>
              </a:rPr>
              <a:t>Нині</a:t>
            </a:r>
            <a:r>
              <a:rPr lang="ru-RU" sz="2800" i="1" dirty="0">
                <a:solidFill>
                  <a:srgbClr val="FF0000"/>
                </a:solidFill>
              </a:rPr>
              <a:t> </a:t>
            </a:r>
            <a:r>
              <a:rPr lang="ru-RU" sz="2800" i="1" dirty="0" err="1">
                <a:solidFill>
                  <a:srgbClr val="FF0000"/>
                </a:solidFill>
              </a:rPr>
              <a:t>освічена</a:t>
            </a:r>
            <a:r>
              <a:rPr lang="ru-RU" sz="2800" i="1" dirty="0">
                <a:solidFill>
                  <a:srgbClr val="FF0000"/>
                </a:solidFill>
              </a:rPr>
              <a:t> </a:t>
            </a:r>
            <a:r>
              <a:rPr lang="ru-RU" sz="2800" i="1" dirty="0" err="1">
                <a:solidFill>
                  <a:srgbClr val="FF0000"/>
                </a:solidFill>
              </a:rPr>
              <a:t>людина</a:t>
            </a:r>
            <a:r>
              <a:rPr lang="ru-RU" sz="2800" i="1" dirty="0">
                <a:solidFill>
                  <a:srgbClr val="FF0000"/>
                </a:solidFill>
              </a:rPr>
              <a:t> – </a:t>
            </a:r>
            <a:r>
              <a:rPr lang="ru-RU" sz="2800" i="1" dirty="0" err="1">
                <a:solidFill>
                  <a:srgbClr val="FF0000"/>
                </a:solidFill>
              </a:rPr>
              <a:t>це</a:t>
            </a:r>
            <a:r>
              <a:rPr lang="ru-RU" sz="2800" i="1" dirty="0">
                <a:solidFill>
                  <a:srgbClr val="FF0000"/>
                </a:solidFill>
              </a:rPr>
              <a:t> не </a:t>
            </a:r>
            <a:r>
              <a:rPr lang="ru-RU" sz="2800" i="1" dirty="0" err="1">
                <a:solidFill>
                  <a:srgbClr val="FF0000"/>
                </a:solidFill>
              </a:rPr>
              <a:t>лише</a:t>
            </a:r>
            <a:r>
              <a:rPr lang="ru-RU" sz="2800" i="1" dirty="0">
                <a:solidFill>
                  <a:srgbClr val="FF0000"/>
                </a:solidFill>
              </a:rPr>
              <a:t> </a:t>
            </a:r>
            <a:r>
              <a:rPr lang="ru-RU" sz="2800" i="1" dirty="0" err="1">
                <a:solidFill>
                  <a:srgbClr val="FF0000"/>
                </a:solidFill>
              </a:rPr>
              <a:t>самодостатня</a:t>
            </a:r>
            <a:r>
              <a:rPr lang="ru-RU" sz="2800" i="1" dirty="0">
                <a:solidFill>
                  <a:srgbClr val="FF0000"/>
                </a:solidFill>
              </a:rPr>
              <a:t> </a:t>
            </a:r>
            <a:r>
              <a:rPr lang="ru-RU" sz="2800" i="1" dirty="0" err="1">
                <a:solidFill>
                  <a:srgbClr val="FF0000"/>
                </a:solidFill>
              </a:rPr>
              <a:t>особистість</a:t>
            </a:r>
            <a:r>
              <a:rPr lang="ru-RU" sz="2800" i="1" dirty="0">
                <a:solidFill>
                  <a:srgbClr val="FF0000"/>
                </a:solidFill>
              </a:rPr>
              <a:t>, </a:t>
            </a:r>
            <a:r>
              <a:rPr lang="ru-RU" sz="2800" i="1" dirty="0" err="1">
                <a:solidFill>
                  <a:srgbClr val="FF0000"/>
                </a:solidFill>
              </a:rPr>
              <a:t>це</a:t>
            </a:r>
            <a:r>
              <a:rPr lang="ru-RU" sz="2800" i="1" dirty="0">
                <a:solidFill>
                  <a:srgbClr val="FF0000"/>
                </a:solidFill>
              </a:rPr>
              <a:t> </a:t>
            </a:r>
            <a:r>
              <a:rPr lang="ru-RU" sz="2800" i="1" dirty="0" err="1">
                <a:solidFill>
                  <a:srgbClr val="FF0000"/>
                </a:solidFill>
              </a:rPr>
              <a:t>людина</a:t>
            </a:r>
            <a:r>
              <a:rPr lang="ru-RU" sz="2800" i="1" dirty="0">
                <a:solidFill>
                  <a:srgbClr val="FF0000"/>
                </a:solidFill>
              </a:rPr>
              <a:t> </a:t>
            </a:r>
            <a:r>
              <a:rPr lang="ru-RU" sz="2800" i="1" dirty="0" err="1">
                <a:solidFill>
                  <a:srgbClr val="FF0000"/>
                </a:solidFill>
              </a:rPr>
              <a:t>високої</a:t>
            </a:r>
            <a:r>
              <a:rPr lang="ru-RU" sz="2800" i="1" dirty="0">
                <a:solidFill>
                  <a:srgbClr val="FF0000"/>
                </a:solidFill>
              </a:rPr>
              <a:t> </a:t>
            </a:r>
            <a:r>
              <a:rPr lang="ru-RU" sz="2800" i="1" dirty="0" err="1">
                <a:solidFill>
                  <a:srgbClr val="FF0000"/>
                </a:solidFill>
              </a:rPr>
              <a:t>загальної</a:t>
            </a:r>
            <a:r>
              <a:rPr lang="ru-RU" sz="2800" i="1" dirty="0">
                <a:solidFill>
                  <a:srgbClr val="FF0000"/>
                </a:solidFill>
              </a:rPr>
              <a:t> </a:t>
            </a:r>
            <a:r>
              <a:rPr lang="ru-RU" sz="2800" i="1" dirty="0" err="1">
                <a:solidFill>
                  <a:srgbClr val="FF0000"/>
                </a:solidFill>
              </a:rPr>
              <a:t>культури</a:t>
            </a:r>
            <a:r>
              <a:rPr lang="ru-RU" sz="2800" i="1" dirty="0">
                <a:solidFill>
                  <a:srgbClr val="FF0000"/>
                </a:solidFill>
              </a:rPr>
              <a:t>, </a:t>
            </a:r>
            <a:r>
              <a:rPr lang="ru-RU" sz="2800" i="1" dirty="0" err="1">
                <a:solidFill>
                  <a:srgbClr val="FF0000"/>
                </a:solidFill>
              </a:rPr>
              <a:t>підготовлена</a:t>
            </a:r>
            <a:r>
              <a:rPr lang="ru-RU" sz="2800" i="1" dirty="0">
                <a:solidFill>
                  <a:srgbClr val="FF0000"/>
                </a:solidFill>
              </a:rPr>
              <a:t> до </a:t>
            </a:r>
            <a:r>
              <a:rPr lang="ru-RU" sz="2800" i="1" dirty="0" err="1">
                <a:solidFill>
                  <a:srgbClr val="FF0000"/>
                </a:solidFill>
              </a:rPr>
              <a:t>змін</a:t>
            </a:r>
            <a:r>
              <a:rPr lang="ru-RU" sz="2800" i="1" dirty="0">
                <a:solidFill>
                  <a:srgbClr val="FF0000"/>
                </a:solidFill>
              </a:rPr>
              <a:t> в </a:t>
            </a:r>
            <a:r>
              <a:rPr lang="ru-RU" sz="2800" i="1" dirty="0" err="1">
                <a:solidFill>
                  <a:srgbClr val="FF0000"/>
                </a:solidFill>
              </a:rPr>
              <a:t>умовах</a:t>
            </a:r>
            <a:r>
              <a:rPr lang="ru-RU" sz="2800" i="1" dirty="0">
                <a:solidFill>
                  <a:srgbClr val="FF0000"/>
                </a:solidFill>
              </a:rPr>
              <a:t> </a:t>
            </a:r>
            <a:r>
              <a:rPr lang="ru-RU" sz="2800" i="1" dirty="0" err="1">
                <a:solidFill>
                  <a:srgbClr val="FF0000"/>
                </a:solidFill>
              </a:rPr>
              <a:t>праці</a:t>
            </a:r>
            <a:r>
              <a:rPr lang="ru-RU" sz="2800" i="1" dirty="0">
                <a:solidFill>
                  <a:srgbClr val="FF0000"/>
                </a:solidFill>
              </a:rPr>
              <a:t> та </a:t>
            </a:r>
            <a:r>
              <a:rPr lang="ru-RU" sz="2800" i="1" dirty="0" err="1">
                <a:solidFill>
                  <a:srgbClr val="FF0000"/>
                </a:solidFill>
              </a:rPr>
              <a:t>способі</a:t>
            </a:r>
            <a:r>
              <a:rPr lang="ru-RU" sz="2800" i="1" dirty="0">
                <a:solidFill>
                  <a:srgbClr val="FF0000"/>
                </a:solidFill>
              </a:rPr>
              <a:t> </a:t>
            </a:r>
            <a:r>
              <a:rPr lang="ru-RU" sz="2800" i="1" dirty="0" err="1">
                <a:solidFill>
                  <a:srgbClr val="FF0000"/>
                </a:solidFill>
              </a:rPr>
              <a:t>життя</a:t>
            </a:r>
            <a:r>
              <a:rPr lang="ru-RU" sz="2800" i="1" dirty="0">
                <a:solidFill>
                  <a:srgbClr val="FF0000"/>
                </a:solidFill>
              </a:rPr>
              <a:t>.</a:t>
            </a:r>
            <a:r>
              <a:rPr lang="ru-RU" sz="2800" dirty="0">
                <a:solidFill>
                  <a:srgbClr val="FF0000"/>
                </a:solidFill>
              </a:rPr>
              <a:t/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/>
            </a:r>
            <a:br>
              <a:rPr lang="ru-RU" sz="2800" dirty="0">
                <a:solidFill>
                  <a:srgbClr val="FF0000"/>
                </a:solidFill>
              </a:rPr>
            </a:br>
            <a:endParaRPr lang="uk-UA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8595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Математика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uk-UA" dirty="0" smtClean="0"/>
          </a:p>
          <a:p>
            <a:pPr algn="ctr"/>
            <a:endParaRPr lang="uk-UA" dirty="0"/>
          </a:p>
          <a:p>
            <a:pPr algn="ctr"/>
            <a:r>
              <a:rPr lang="uk-UA" sz="4400" dirty="0" smtClean="0">
                <a:solidFill>
                  <a:srgbClr val="FF0000"/>
                </a:solidFill>
              </a:rPr>
              <a:t>Презентацію виконала </a:t>
            </a:r>
          </a:p>
          <a:p>
            <a:pPr algn="ctr"/>
            <a:r>
              <a:rPr lang="uk-UA" sz="4400" dirty="0">
                <a:solidFill>
                  <a:srgbClr val="FF0000"/>
                </a:solidFill>
              </a:rPr>
              <a:t>У</a:t>
            </a:r>
            <a:r>
              <a:rPr lang="uk-UA" sz="4400" dirty="0" smtClean="0">
                <a:solidFill>
                  <a:srgbClr val="FF0000"/>
                </a:solidFill>
              </a:rPr>
              <a:t>чениця 9-Б класу</a:t>
            </a:r>
          </a:p>
          <a:p>
            <a:pPr algn="ctr"/>
            <a:r>
              <a:rPr lang="uk-UA" sz="4400" dirty="0" err="1" smtClean="0">
                <a:solidFill>
                  <a:srgbClr val="FF0000"/>
                </a:solidFill>
              </a:rPr>
              <a:t>Широківської</a:t>
            </a:r>
            <a:r>
              <a:rPr lang="uk-UA" sz="4400" dirty="0" smtClean="0">
                <a:solidFill>
                  <a:srgbClr val="FF0000"/>
                </a:solidFill>
              </a:rPr>
              <a:t> СЗШ №2</a:t>
            </a:r>
          </a:p>
          <a:p>
            <a:pPr algn="ctr"/>
            <a:r>
              <a:rPr lang="uk-UA" sz="4400" dirty="0" smtClean="0">
                <a:solidFill>
                  <a:srgbClr val="FF0000"/>
                </a:solidFill>
              </a:rPr>
              <a:t>Книга Юлія</a:t>
            </a:r>
          </a:p>
        </p:txBody>
      </p:sp>
    </p:spTree>
    <p:extLst>
      <p:ext uri="{BB962C8B-B14F-4D97-AF65-F5344CB8AC3E}">
        <p14:creationId xmlns:p14="http://schemas.microsoft.com/office/powerpoint/2010/main" val="2400700951"/>
      </p:ext>
    </p:extLst>
  </p:cSld>
  <p:clrMapOvr>
    <a:masterClrMapping/>
  </p:clrMapOvr>
</p:sld>
</file>

<file path=ppt/theme/theme1.xml><?xml version="1.0" encoding="utf-8"?>
<a:theme xmlns:a="http://schemas.openxmlformats.org/drawingml/2006/main" name="8_mat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A21926C-F056-483B-B3E8-AE1F1A8F882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для презентаций по математике</Template>
  <TotalTime>39</TotalTime>
  <Words>240</Words>
  <Application>Microsoft Office PowerPoint</Application>
  <PresentationFormat>Экран (4:3)</PresentationFormat>
  <Paragraphs>23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8_math</vt:lpstr>
      <vt:lpstr>Математика в професіях </vt:lpstr>
      <vt:lpstr>Стик математики та інших наук</vt:lpstr>
      <vt:lpstr>Найпопулярніші сьогодні професії</vt:lpstr>
      <vt:lpstr>Архітектура та живопис</vt:lpstr>
      <vt:lpstr>Музика</vt:lpstr>
      <vt:lpstr>Наука потрібна нам в повсякденному житті</vt:lpstr>
      <vt:lpstr>Математика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Математика в професіях</dc:title>
  <dc:subject>Шаблон оформления</dc:subject>
  <dc:creator>Яна</dc:creator>
  <cp:keywords/>
  <dc:description>Шаблон оформления
Корпорация Майкрософт</dc:description>
  <cp:lastModifiedBy>Яна</cp:lastModifiedBy>
  <cp:revision>6</cp:revision>
  <dcterms:created xsi:type="dcterms:W3CDTF">2015-01-27T19:25:08Z</dcterms:created>
  <dcterms:modified xsi:type="dcterms:W3CDTF">2015-01-29T18:49:51Z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TC019087039991</vt:lpwstr>
  </property>
</Properties>
</file>